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2" r:id="rId4"/>
    <p:sldId id="259" r:id="rId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25" autoAdjust="0"/>
    <p:restoredTop sz="94660"/>
  </p:normalViewPr>
  <p:slideViewPr>
    <p:cSldViewPr showGuides="1">
      <p:cViewPr varScale="1">
        <p:scale>
          <a:sx n="72" d="100"/>
          <a:sy n="72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7BCC-1796-421B-8B64-A69BC83DB986}" type="datetime1">
              <a:rPr lang="de-DE" smtClean="0"/>
              <a:t>30.08.2022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B6F2-8697-4783-9369-1283D11905AF}" type="datetime1">
              <a:rPr lang="de-DE" smtClean="0"/>
              <a:t>30.08.2022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7402-BF9B-4F7F-878C-C56ACD4D95CA}" type="datetime1">
              <a:rPr lang="de-DE" smtClean="0"/>
              <a:t>30.08.2022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A03-A523-4E83-B310-785285601F3E}" type="datetime1">
              <a:rPr lang="de-DE" smtClean="0"/>
              <a:t>30.08.2022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89CF-11B6-4D85-BE3D-1F738CBC63F2}" type="datetime1">
              <a:rPr lang="de-DE" smtClean="0"/>
              <a:t>30.08.2022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5A43-B087-4052-81C5-ECA6946A770A}" type="datetime1">
              <a:rPr lang="de-DE" smtClean="0"/>
              <a:t>30.08.2022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C2B-EB2D-4837-BB65-46DF21E37AD2}" type="datetime1">
              <a:rPr lang="de-DE" smtClean="0"/>
              <a:t>30.08.2022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fld id="{508348C8-9FA4-4DDD-A8E3-6396170AE4E6}" type="datetime1">
              <a:rPr lang="de-DE" smtClean="0"/>
              <a:t>30.08.2022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66781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5420" userDrawn="1">
          <p15:clr>
            <a:srgbClr val="F26B43"/>
          </p15:clr>
        </p15:guide>
        <p15:guide id="3" pos="43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heis@uni-mannheim.d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ordhaus@uni-mannheim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6048240" cy="468000"/>
          </a:xfrm>
        </p:spPr>
        <p:txBody>
          <a:bodyPr/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B. Sc. Wirtschaftspädagogik     	FSK-Wahl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5479200" cy="396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Romanische Sprachen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Spanisch / Französisch / Italienisch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Portugiesisch / Katalanisch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C41-F23C-466A-841D-540186EDF034}" type="datetime1">
              <a:rPr lang="de-DE" smtClean="0"/>
              <a:t>30.08.2022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7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101" y="194056"/>
            <a:ext cx="5479200" cy="1141200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Kursangebot des Romanischen Seminars –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Spanisch, Französisch, Italienisch, Portugiesisch, Katalanisch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DFF-8FEB-4B36-BB62-4D90D283B964}" type="datetime1">
              <a:rPr lang="de-DE" smtClean="0"/>
              <a:t>30.08.2022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83568" y="1988840"/>
            <a:ext cx="7834318" cy="2971800"/>
            <a:chOff x="424" y="1526"/>
            <a:chExt cx="4935" cy="187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1526"/>
              <a:ext cx="4898" cy="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31" y="1673"/>
              <a:ext cx="4898" cy="6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30" y="2299"/>
              <a:ext cx="4898" cy="3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30" y="2640"/>
              <a:ext cx="4898" cy="451"/>
            </a:xfrm>
            <a:prstGeom prst="rect">
              <a:avLst/>
            </a:prstGeom>
            <a:solidFill>
              <a:srgbClr val="B7D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54" y="3045"/>
              <a:ext cx="4898" cy="3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209" y="1539"/>
              <a:ext cx="38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Spanisch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874" y="1539"/>
              <a:ext cx="49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Französisch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517" y="1539"/>
              <a:ext cx="44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Italienisch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083" y="1539"/>
              <a:ext cx="6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Portugiesisch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761" y="1539"/>
              <a:ext cx="49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Katalanisch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84" y="1679"/>
              <a:ext cx="165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Start ohne Vorkenntnisse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551" y="1840"/>
              <a:ext cx="151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oder mit sehr geringen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11" y="2000"/>
              <a:ext cx="139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Vorkenntnissen (kein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791" y="2160"/>
              <a:ext cx="106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Einstufungstest)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194" y="1746"/>
              <a:ext cx="45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5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Español</a:t>
              </a:r>
              <a:r>
                <a:rPr kumimoji="0" lang="de-DE" altLang="de-DE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 A1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(2 SWS)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i="1" dirty="0">
                  <a:solidFill>
                    <a:srgbClr val="000000"/>
                  </a:solidFill>
                  <a:latin typeface="Lucida Sans Unicode" pitchFamily="34" charset="0"/>
                </a:rPr>
                <a:t>MO B4 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837" y="1723"/>
              <a:ext cx="60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Cours </a:t>
              </a:r>
              <a:r>
                <a:rPr kumimoji="0" lang="de-DE" altLang="de-DE" sz="105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Intensif</a:t>
              </a:r>
              <a:r>
                <a:rPr kumimoji="0" lang="de-DE" altLang="de-DE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885" y="1840"/>
              <a:ext cx="37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100" dirty="0">
                  <a:solidFill>
                    <a:srgbClr val="000000"/>
                  </a:solidFill>
                  <a:latin typeface="Lucida Sans Unicode" pitchFamily="34" charset="0"/>
                </a:rPr>
                <a:t> </a:t>
              </a:r>
              <a:r>
                <a:rPr lang="de-DE" altLang="de-DE" sz="1050" dirty="0">
                  <a:solidFill>
                    <a:srgbClr val="000000"/>
                  </a:solidFill>
                  <a:latin typeface="Lucida Sans Unicode" pitchFamily="34" charset="0"/>
                </a:rPr>
                <a:t>(6 SWS)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</a:rPr>
                <a:t>MI B1+B2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i="1" dirty="0">
                  <a:solidFill>
                    <a:srgbClr val="000000"/>
                  </a:solidFill>
                  <a:latin typeface="Lucida Sans Unicode" pitchFamily="34" charset="0"/>
                </a:rPr>
                <a:t>DO B1 </a:t>
              </a:r>
              <a:endParaRPr kumimoji="0" lang="de-DE" altLang="de-DE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496" y="1733"/>
              <a:ext cx="48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Intensivo</a:t>
              </a:r>
              <a:r>
                <a:rPr kumimoji="0" lang="de-DE" altLang="de-DE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 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altLang="de-DE" sz="100" dirty="0">
                <a:solidFill>
                  <a:srgbClr val="000000"/>
                </a:solidFill>
                <a:latin typeface="Lucida Sans Unicode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dirty="0">
                  <a:solidFill>
                    <a:srgbClr val="000000"/>
                  </a:solidFill>
                  <a:latin typeface="Lucida Sans Unicode" pitchFamily="34" charset="0"/>
                </a:rPr>
                <a:t>(6 SWS)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DI B2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i="1" dirty="0">
                  <a:solidFill>
                    <a:srgbClr val="000000"/>
                  </a:solidFill>
                  <a:latin typeface="Lucida Sans Unicode" pitchFamily="34" charset="0"/>
                </a:rPr>
                <a:t>MI B2+Fr B2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104" y="1753"/>
              <a:ext cx="5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Portugiesisch</a:t>
              </a: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 I</a:t>
              </a:r>
              <a:endPara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144" y="1883"/>
              <a:ext cx="4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(4 SWS)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i="1" dirty="0">
                  <a:solidFill>
                    <a:srgbClr val="000000"/>
                  </a:solidFill>
                  <a:latin typeface="Lucida Sans Unicode" pitchFamily="34" charset="0"/>
                </a:rPr>
                <a:t>DO B4 + B5	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729" y="1743"/>
              <a:ext cx="5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Katalanisch</a:t>
              </a: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 I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786" y="1863"/>
              <a:ext cx="4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50" dirty="0">
                  <a:solidFill>
                    <a:srgbClr val="000000"/>
                  </a:solidFill>
                  <a:latin typeface="Lucida Sans Unicode" pitchFamily="34" charset="0"/>
                </a:rPr>
                <a:t>(4 SWS)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DI B4 + B5</a:t>
              </a:r>
              <a:endParaRPr kumimoji="0" lang="de-DE" altLang="de-DE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58" y="2340"/>
              <a:ext cx="130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Zielniveau A2 (nach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791" y="2500"/>
              <a:ext cx="106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Einstufungstest)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284" y="2344"/>
              <a:ext cx="4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Español</a:t>
              </a:r>
              <a:r>
                <a:rPr kumimoji="0" lang="de-DE" altLang="de-DE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 A2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(2 SWS)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i="1" dirty="0">
                  <a:solidFill>
                    <a:srgbClr val="000000"/>
                  </a:solidFill>
                  <a:latin typeface="Lucida Sans Unicode" pitchFamily="34" charset="0"/>
                </a:rPr>
                <a:t>MO B6</a:t>
              </a: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664" y="2700"/>
              <a:ext cx="129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Zielniveau B1 (nach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791" y="2860"/>
              <a:ext cx="106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Einstufungstest)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866" y="2698"/>
              <a:ext cx="45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5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Grammaire</a:t>
              </a:r>
              <a:endParaRPr kumimoji="0" lang="de-DE" altLang="de-DE" sz="10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(2 SWS)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50" i="1" dirty="0">
                  <a:solidFill>
                    <a:srgbClr val="000000"/>
                  </a:solidFill>
                  <a:latin typeface="Lucida Sans Unicode" pitchFamily="34" charset="0"/>
                </a:rPr>
                <a:t>MI B4 </a:t>
              </a:r>
              <a:r>
                <a:rPr kumimoji="0" lang="de-DE" altLang="de-DE" sz="105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 </a:t>
              </a:r>
              <a:endParaRPr kumimoji="0" lang="de-DE" altLang="de-D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485" y="2705"/>
              <a:ext cx="4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b="1" dirty="0" err="1">
                  <a:solidFill>
                    <a:srgbClr val="000000"/>
                  </a:solidFill>
                  <a:latin typeface="Lucida Sans Unicode" pitchFamily="34" charset="0"/>
                </a:rPr>
                <a:t>Grammatica</a:t>
              </a: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</a:rPr>
                <a:t> </a:t>
              </a:r>
              <a:endPara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600" y="2833"/>
              <a:ext cx="2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5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</a:rPr>
                <a:t>(2 SWS)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50" i="1" dirty="0">
                  <a:solidFill>
                    <a:srgbClr val="000000"/>
                  </a:solidFill>
                  <a:latin typeface="Lucida Sans Unicode" pitchFamily="34" charset="0"/>
                </a:rPr>
                <a:t>MO B4</a:t>
              </a:r>
              <a:endParaRPr kumimoji="0" lang="de-DE" altLang="de-DE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524" y="3040"/>
              <a:ext cx="14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Zielniveau B2/1 (nach </a:t>
              </a:r>
              <a:endPara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738" y="3214"/>
              <a:ext cx="10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Einstufungstest)</a:t>
              </a:r>
              <a:endPara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164" y="3067"/>
              <a:ext cx="6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Comprensión</a:t>
              </a: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 I</a:t>
              </a:r>
              <a:endPara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2304" y="3181"/>
              <a:ext cx="3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(2 SWS)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i="1" dirty="0">
                  <a:solidFill>
                    <a:srgbClr val="000000"/>
                  </a:solidFill>
                  <a:latin typeface="Lucida Sans Unicode" pitchFamily="34" charset="0"/>
                </a:rPr>
                <a:t>MO B1</a:t>
              </a:r>
              <a:endParaRPr kumimoji="0" lang="de-DE" altLang="de-DE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2803" y="3052"/>
              <a:ext cx="69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5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Compréhension</a:t>
              </a:r>
              <a:r>
                <a:rPr kumimoji="0" lang="de-DE" altLang="de-DE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I</a:t>
              </a:r>
              <a:endPara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2810" y="3180"/>
              <a:ext cx="5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dirty="0">
                  <a:solidFill>
                    <a:srgbClr val="000000"/>
                  </a:solidFill>
                </a:rPr>
                <a:t>      </a:t>
              </a: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(2 SWS)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i="1" dirty="0">
                  <a:solidFill>
                    <a:srgbClr val="000000"/>
                  </a:solidFill>
                </a:rPr>
                <a:t>      FR B4</a:t>
              </a:r>
              <a:endPara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3483" y="3067"/>
              <a:ext cx="6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Comprensione</a:t>
              </a:r>
              <a:r>
                <a:rPr kumimoji="0" lang="de-DE" alt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  <a:cs typeface="Arial" pitchFamily="34" charset="0"/>
                </a:rPr>
                <a:t> I</a:t>
              </a:r>
              <a:endParaRPr kumimoji="0" lang="de-DE" altLang="de-DE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3478" y="3189"/>
              <a:ext cx="56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 Unicode" pitchFamily="34" charset="0"/>
                </a:rPr>
                <a:t>(2 SWS)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i="1" dirty="0">
                  <a:solidFill>
                    <a:srgbClr val="000000"/>
                  </a:solidFill>
                  <a:latin typeface="Lucida Sans Unicode" pitchFamily="34" charset="0"/>
                </a:rPr>
                <a:t>DI B2</a:t>
              </a:r>
              <a:endParaRPr kumimoji="0" lang="de-DE" altLang="de-DE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31" y="1526"/>
              <a:ext cx="0" cy="14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431" y="1526"/>
              <a:ext cx="7" cy="14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438" y="1666"/>
              <a:ext cx="1712" cy="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2144" y="1526"/>
              <a:ext cx="0" cy="14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2144" y="1526"/>
              <a:ext cx="6" cy="14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2803" y="1526"/>
              <a:ext cx="0" cy="14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2803" y="1526"/>
              <a:ext cx="7" cy="14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3450" y="1526"/>
              <a:ext cx="0" cy="14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3450" y="1526"/>
              <a:ext cx="6" cy="14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4063" y="1526"/>
              <a:ext cx="0" cy="14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4063" y="1526"/>
              <a:ext cx="6" cy="14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>
              <a:off x="4689" y="1526"/>
              <a:ext cx="0" cy="14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4689" y="1526"/>
              <a:ext cx="7" cy="14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2150" y="1673"/>
              <a:ext cx="317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2150" y="1673"/>
              <a:ext cx="3179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>
              <a:off x="5322" y="1526"/>
              <a:ext cx="0" cy="14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5322" y="1526"/>
              <a:ext cx="7" cy="14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>
              <a:off x="2150" y="2313"/>
              <a:ext cx="317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150" y="2313"/>
              <a:ext cx="3179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Line 61"/>
            <p:cNvSpPr>
              <a:spLocks noChangeShapeType="1"/>
            </p:cNvSpPr>
            <p:nvPr/>
          </p:nvSpPr>
          <p:spPr bwMode="auto">
            <a:xfrm>
              <a:off x="2150" y="2673"/>
              <a:ext cx="317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2150" y="2673"/>
              <a:ext cx="3179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438" y="3027"/>
              <a:ext cx="1712" cy="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>
              <a:off x="2144" y="1679"/>
              <a:ext cx="0" cy="134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2144" y="1679"/>
              <a:ext cx="6" cy="1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>
              <a:off x="2180" y="3040"/>
              <a:ext cx="317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2150" y="3034"/>
              <a:ext cx="3179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424" y="1666"/>
              <a:ext cx="14" cy="1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2144" y="3040"/>
              <a:ext cx="0" cy="34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2144" y="3040"/>
              <a:ext cx="6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>
              <a:off x="2803" y="1679"/>
              <a:ext cx="0" cy="170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2803" y="1679"/>
              <a:ext cx="7" cy="1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3450" y="1679"/>
              <a:ext cx="0" cy="170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3450" y="1679"/>
              <a:ext cx="6" cy="1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Line 75"/>
            <p:cNvSpPr>
              <a:spLocks noChangeShapeType="1"/>
            </p:cNvSpPr>
            <p:nvPr/>
          </p:nvSpPr>
          <p:spPr bwMode="auto">
            <a:xfrm>
              <a:off x="4063" y="1679"/>
              <a:ext cx="0" cy="170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4063" y="1679"/>
              <a:ext cx="6" cy="1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Line 77"/>
            <p:cNvSpPr>
              <a:spLocks noChangeShapeType="1"/>
            </p:cNvSpPr>
            <p:nvPr/>
          </p:nvSpPr>
          <p:spPr bwMode="auto">
            <a:xfrm>
              <a:off x="4689" y="1679"/>
              <a:ext cx="0" cy="170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4689" y="1679"/>
              <a:ext cx="7" cy="1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>
              <a:off x="2150" y="3380"/>
              <a:ext cx="317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2150" y="3380"/>
              <a:ext cx="3179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>
              <a:off x="5322" y="1679"/>
              <a:ext cx="0" cy="170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5322" y="1679"/>
              <a:ext cx="7" cy="1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Line 83"/>
            <p:cNvSpPr>
              <a:spLocks noChangeShapeType="1"/>
            </p:cNvSpPr>
            <p:nvPr/>
          </p:nvSpPr>
          <p:spPr bwMode="auto">
            <a:xfrm>
              <a:off x="431" y="338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431" y="3387"/>
              <a:ext cx="7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Line 85"/>
            <p:cNvSpPr>
              <a:spLocks noChangeShapeType="1"/>
            </p:cNvSpPr>
            <p:nvPr/>
          </p:nvSpPr>
          <p:spPr bwMode="auto">
            <a:xfrm>
              <a:off x="2144" y="338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2144" y="3387"/>
              <a:ext cx="6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>
              <a:off x="2803" y="338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2803" y="3387"/>
              <a:ext cx="7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>
              <a:off x="3450" y="338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Rectangle 90"/>
            <p:cNvSpPr>
              <a:spLocks noChangeArrowheads="1"/>
            </p:cNvSpPr>
            <p:nvPr/>
          </p:nvSpPr>
          <p:spPr bwMode="auto">
            <a:xfrm>
              <a:off x="3450" y="3387"/>
              <a:ext cx="6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Line 91"/>
            <p:cNvSpPr>
              <a:spLocks noChangeShapeType="1"/>
            </p:cNvSpPr>
            <p:nvPr/>
          </p:nvSpPr>
          <p:spPr bwMode="auto">
            <a:xfrm>
              <a:off x="4063" y="338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4063" y="3387"/>
              <a:ext cx="6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4689" y="338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4689" y="3387"/>
              <a:ext cx="7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>
              <a:off x="5322" y="338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5322" y="3387"/>
              <a:ext cx="7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>
              <a:off x="431" y="1526"/>
              <a:ext cx="4898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431" y="1526"/>
              <a:ext cx="4905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Line 99"/>
            <p:cNvSpPr>
              <a:spLocks noChangeShapeType="1"/>
            </p:cNvSpPr>
            <p:nvPr/>
          </p:nvSpPr>
          <p:spPr bwMode="auto">
            <a:xfrm>
              <a:off x="5329" y="167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5329" y="1673"/>
              <a:ext cx="7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5329" y="231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5329" y="2313"/>
              <a:ext cx="7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5329" y="267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Rectangle 104"/>
            <p:cNvSpPr>
              <a:spLocks noChangeArrowheads="1"/>
            </p:cNvSpPr>
            <p:nvPr/>
          </p:nvSpPr>
          <p:spPr bwMode="auto">
            <a:xfrm>
              <a:off x="5329" y="2673"/>
              <a:ext cx="7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5329" y="303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5329" y="3034"/>
              <a:ext cx="7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5329" y="338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Rectangle 108"/>
            <p:cNvSpPr>
              <a:spLocks noChangeArrowheads="1"/>
            </p:cNvSpPr>
            <p:nvPr/>
          </p:nvSpPr>
          <p:spPr bwMode="auto">
            <a:xfrm>
              <a:off x="5329" y="3380"/>
              <a:ext cx="7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8642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Sprachkurse für Anfänger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F507-01B5-45A4-8999-7C6A6CFA3DA0}" type="datetime1">
              <a:rPr lang="de-DE" smtClean="0"/>
              <a:t>30.08.2022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67544" y="162880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24"/>
              </a:spcBef>
            </a:pPr>
            <a:r>
              <a:rPr lang="de-DE" dirty="0">
                <a:latin typeface="Arial"/>
                <a:cs typeface="Arial"/>
              </a:rPr>
              <a:t>Zu den Kursen, die </a:t>
            </a:r>
            <a:r>
              <a:rPr lang="de-DE" b="1" dirty="0">
                <a:latin typeface="Arial"/>
                <a:cs typeface="Arial"/>
              </a:rPr>
              <a:t>ohne Vorkenntnisse </a:t>
            </a:r>
            <a:r>
              <a:rPr lang="de-DE" dirty="0">
                <a:latin typeface="Arial"/>
                <a:cs typeface="Arial"/>
              </a:rPr>
              <a:t>belegt werden,</a:t>
            </a:r>
          </a:p>
          <a:p>
            <a:pPr marL="395478" indent="-285750">
              <a:spcBef>
                <a:spcPts val="1224"/>
              </a:spcBef>
              <a:buFont typeface="Arial" panose="020B0604020202020204" pitchFamily="34" charset="0"/>
              <a:buChar char="•"/>
            </a:pPr>
            <a:r>
              <a:rPr lang="de-DE" i="1" dirty="0" err="1">
                <a:latin typeface="Arial"/>
                <a:cs typeface="Arial"/>
              </a:rPr>
              <a:t>Español</a:t>
            </a:r>
            <a:r>
              <a:rPr lang="de-DE" i="1" dirty="0">
                <a:latin typeface="Arial"/>
                <a:cs typeface="Arial"/>
              </a:rPr>
              <a:t> A1 (2 SWS)</a:t>
            </a:r>
          </a:p>
          <a:p>
            <a:pPr marL="395478" indent="-285750">
              <a:spcBef>
                <a:spcPts val="1224"/>
              </a:spcBef>
              <a:buFont typeface="Arial" panose="020B0604020202020204" pitchFamily="34" charset="0"/>
              <a:buChar char="•"/>
            </a:pPr>
            <a:r>
              <a:rPr lang="de-DE" i="1" dirty="0">
                <a:latin typeface="Arial"/>
                <a:cs typeface="Arial"/>
              </a:rPr>
              <a:t>Katalanisch I (4 SWS)</a:t>
            </a:r>
          </a:p>
          <a:p>
            <a:pPr marL="395478" indent="-285750">
              <a:spcBef>
                <a:spcPts val="1224"/>
              </a:spcBef>
              <a:buFont typeface="Arial" panose="020B0604020202020204" pitchFamily="34" charset="0"/>
              <a:buChar char="•"/>
            </a:pPr>
            <a:r>
              <a:rPr lang="de-DE" i="1" dirty="0">
                <a:latin typeface="Arial"/>
                <a:cs typeface="Arial"/>
              </a:rPr>
              <a:t>Portugiesisch I (4 SWS)</a:t>
            </a:r>
          </a:p>
          <a:p>
            <a:pPr marL="395478" indent="-285750">
              <a:spcBef>
                <a:spcPts val="1224"/>
              </a:spcBef>
              <a:buFont typeface="Arial" panose="020B0604020202020204" pitchFamily="34" charset="0"/>
              <a:buChar char="•"/>
            </a:pPr>
            <a:r>
              <a:rPr lang="de-DE" i="1" dirty="0">
                <a:latin typeface="Arial"/>
                <a:cs typeface="Arial"/>
              </a:rPr>
              <a:t>Cours </a:t>
            </a:r>
            <a:r>
              <a:rPr lang="de-DE" i="1" dirty="0" err="1">
                <a:latin typeface="Arial"/>
                <a:cs typeface="Arial"/>
              </a:rPr>
              <a:t>intensif</a:t>
            </a:r>
            <a:r>
              <a:rPr lang="de-DE" i="1" dirty="0">
                <a:latin typeface="Arial"/>
                <a:cs typeface="Arial"/>
              </a:rPr>
              <a:t> (6 SWS)</a:t>
            </a:r>
          </a:p>
          <a:p>
            <a:pPr marL="395478" indent="-285750">
              <a:spcBef>
                <a:spcPts val="1224"/>
              </a:spcBef>
              <a:buFont typeface="Arial" panose="020B0604020202020204" pitchFamily="34" charset="0"/>
              <a:buChar char="•"/>
            </a:pPr>
            <a:r>
              <a:rPr lang="de-DE" i="1" dirty="0" err="1">
                <a:latin typeface="Arial"/>
                <a:cs typeface="Arial"/>
              </a:rPr>
              <a:t>Intensivo</a:t>
            </a:r>
            <a:r>
              <a:rPr lang="de-DE" i="1" dirty="0">
                <a:latin typeface="Arial"/>
                <a:cs typeface="Arial"/>
              </a:rPr>
              <a:t> I Italienisch (6 SWS)</a:t>
            </a:r>
          </a:p>
          <a:p>
            <a:pPr>
              <a:spcBef>
                <a:spcPts val="1224"/>
              </a:spcBef>
            </a:pPr>
            <a:r>
              <a:rPr lang="de-DE" dirty="0">
                <a:latin typeface="Arial"/>
                <a:cs typeface="Arial"/>
              </a:rPr>
              <a:t>können Sie sich direkt bei Ulla Theis </a:t>
            </a:r>
            <a:r>
              <a:rPr lang="de-DE" dirty="0">
                <a:latin typeface="Arial"/>
                <a:cs typeface="Arial"/>
                <a:hlinkClick r:id="rId2"/>
              </a:rPr>
              <a:t>theis</a:t>
            </a:r>
            <a:r>
              <a:rPr lang="de-DE" dirty="0">
                <a:latin typeface="Arial"/>
                <a:cs typeface="Arial"/>
                <a:hlinkClick r:id="rId2"/>
              </a:rPr>
              <a:t>@uni-mannheim.de</a:t>
            </a:r>
            <a:r>
              <a:rPr lang="de-DE" dirty="0">
                <a:latin typeface="Arial"/>
                <a:cs typeface="Arial"/>
              </a:rPr>
              <a:t> anmelden.</a:t>
            </a:r>
          </a:p>
          <a:p>
            <a:pPr>
              <a:spcBef>
                <a:spcPts val="1224"/>
              </a:spcBef>
            </a:pPr>
            <a:endParaRPr lang="de-DE" dirty="0">
              <a:latin typeface="Arial"/>
              <a:cs typeface="Arial"/>
            </a:endParaRPr>
          </a:p>
          <a:p>
            <a:pPr>
              <a:spcBef>
                <a:spcPts val="1224"/>
              </a:spcBef>
            </a:pPr>
            <a:r>
              <a:rPr lang="de-DE" dirty="0">
                <a:latin typeface="Arial"/>
                <a:cs typeface="Arial"/>
              </a:rPr>
              <a:t>Bitte beachten Sie, dass diese Kurse (außer Spanisch) 4-6 Wochenstunden umfassen.</a:t>
            </a:r>
          </a:p>
          <a:p>
            <a:pPr>
              <a:spcBef>
                <a:spcPts val="1224"/>
              </a:spcBef>
            </a:pP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6048240" cy="756084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Anmeldung zu den Sprachkursen in den romanischen Sprachen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000" cy="4248472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dirty="0">
                <a:solidFill>
                  <a:schemeClr val="tx1"/>
                </a:solidFill>
                <a:latin typeface="Arial"/>
                <a:cs typeface="Arial"/>
              </a:rPr>
              <a:t>Der Einstufungstest dient zur Feststellung Ihrer aktuellen Kenntnisse in der gewählten Fremdsprache und wird benötigt, damit Sie nur die Kurse besuchen, die auch Ihrem Niveau entsprechen.</a:t>
            </a:r>
          </a:p>
          <a:p>
            <a:pPr marL="0" indent="0" algn="ctr">
              <a:buNone/>
            </a:pPr>
            <a:endParaRPr lang="de-DE" sz="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Arial"/>
                <a:cs typeface="Arial"/>
              </a:rPr>
              <a:t>Anmeldung zum Einstufungstest in einer der romanischen Sprachen, </a:t>
            </a:r>
            <a:r>
              <a:rPr lang="de-DE" sz="1800" b="1" dirty="0">
                <a:solidFill>
                  <a:schemeClr val="tx1"/>
                </a:solidFill>
                <a:latin typeface="Arial"/>
                <a:cs typeface="Arial"/>
              </a:rPr>
              <a:t>wenn</a:t>
            </a:r>
            <a:r>
              <a:rPr lang="de-DE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1800" b="1" dirty="0">
                <a:solidFill>
                  <a:schemeClr val="tx1"/>
                </a:solidFill>
                <a:latin typeface="Arial"/>
                <a:cs typeface="Arial"/>
              </a:rPr>
              <a:t>Vorkenntnisse in der gewählten Sprache </a:t>
            </a:r>
            <a:r>
              <a:rPr lang="de-DE" sz="1800" dirty="0">
                <a:solidFill>
                  <a:schemeClr val="tx1"/>
                </a:solidFill>
                <a:latin typeface="Arial"/>
                <a:cs typeface="Arial"/>
              </a:rPr>
              <a:t>vorhanden sind, erfolgt direkt nach dieser Veranstaltung oder </a:t>
            </a:r>
            <a:r>
              <a:rPr lang="de-DE" sz="1800" u="sng" dirty="0">
                <a:solidFill>
                  <a:schemeClr val="tx1"/>
                </a:solidFill>
                <a:latin typeface="Arial"/>
                <a:cs typeface="Arial"/>
              </a:rPr>
              <a:t>bis spätestens 16:00</a:t>
            </a:r>
            <a:r>
              <a:rPr lang="de-DE" sz="1800" dirty="0">
                <a:solidFill>
                  <a:schemeClr val="tx1"/>
                </a:solidFill>
                <a:latin typeface="Arial"/>
                <a:cs typeface="Arial"/>
              </a:rPr>
              <a:t> Uhr per mail (unter Angabe Ihrer Matrikelnummer) an: </a:t>
            </a:r>
            <a:r>
              <a:rPr lang="de-DE" sz="1800" u="sng" dirty="0">
                <a:solidFill>
                  <a:srgbClr val="0070C0"/>
                </a:solidFill>
                <a:latin typeface="Arial"/>
                <a:cs typeface="Arial"/>
                <a:hlinkClick r:id="rId2"/>
              </a:rPr>
              <a:t>nordhaus@uni-mannheim.de</a:t>
            </a:r>
            <a:r>
              <a:rPr lang="de-DE" sz="1800" u="sng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de-DE" sz="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de-DE" sz="1800" b="1" dirty="0">
                <a:solidFill>
                  <a:srgbClr val="FF0000"/>
                </a:solidFill>
                <a:latin typeface="Arial"/>
                <a:cs typeface="Arial"/>
              </a:rPr>
              <a:t>Den Einstufungstest können Sie online an Ihrem Laptop oder PC ablegen (Mobilgeräte nicht empfohlen).</a:t>
            </a:r>
          </a:p>
          <a:p>
            <a:r>
              <a:rPr lang="de-DE" sz="1800" b="1" dirty="0">
                <a:solidFill>
                  <a:srgbClr val="FF0000"/>
                </a:solidFill>
                <a:latin typeface="Arial"/>
                <a:cs typeface="Arial"/>
              </a:rPr>
              <a:t>Wann: Freitag, 02.09.2022, von 10:00-12:30 Uhr</a:t>
            </a:r>
          </a:p>
          <a:p>
            <a:pPr lvl="1"/>
            <a:r>
              <a:rPr lang="de-DE" sz="1400" b="1" dirty="0">
                <a:solidFill>
                  <a:srgbClr val="FF0000"/>
                </a:solidFill>
                <a:latin typeface="Arial"/>
                <a:cs typeface="Arial"/>
              </a:rPr>
              <a:t>Ab 10:00 Uhr verpflichtende Infoveranstaltung zum Einstufungstest</a:t>
            </a:r>
          </a:p>
          <a:p>
            <a:pPr lvl="1"/>
            <a:r>
              <a:rPr lang="de-DE" sz="1400" b="1" dirty="0">
                <a:solidFill>
                  <a:srgbClr val="FF0000"/>
                </a:solidFill>
                <a:latin typeface="Arial"/>
                <a:cs typeface="Arial"/>
              </a:rPr>
              <a:t>Ab 10:30 Uhr Einstufungstest (Dauer ca. 2 Stunden)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FF0000"/>
                </a:solidFill>
                <a:latin typeface="Arial"/>
                <a:cs typeface="Arial"/>
              </a:rPr>
              <a:t>Weiterführende Info auf unserer Homepage: https://www.phil.uni-mannheim.de/romanistik/abteilungen/spp/einstufungstests/.</a:t>
            </a:r>
          </a:p>
          <a:p>
            <a:pPr lvl="1"/>
            <a:endParaRPr lang="de-DE" sz="1400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de-DE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de-DE" sz="1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de-DE" sz="1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6FDD-9782-4697-BA8B-C00EC8C48A8E}" type="datetime1">
              <a:rPr lang="de-DE" smtClean="0"/>
              <a:t>30.08.2022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769490"/>
      </p:ext>
    </p:extLst>
  </p:cSld>
  <p:clrMapOvr>
    <a:masterClrMapping/>
  </p:clrMapOvr>
</p:sld>
</file>

<file path=ppt/theme/theme1.xml><?xml version="1.0" encoding="utf-8"?>
<a:theme xmlns:a="http://schemas.openxmlformats.org/drawingml/2006/main" name="PPT_Folienmaster_PhilFak_DE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PhilFak_DEU.potx" id="{FE81C63E-AC17-4D80-BDE2-D7FB208745E6}" vid="{F0656B43-7D82-4518-AC1F-8F82677FAAB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PPT_Folienmaster_PhilFak_DEU</Template>
  <TotalTime>0</TotalTime>
  <Words>406</Words>
  <Application>Microsoft Office PowerPoint</Application>
  <PresentationFormat>Bildschirmpräsentation (4:3)</PresentationFormat>
  <Paragraphs>87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Lucida Sans Unicode</vt:lpstr>
      <vt:lpstr>PPT_Folienmaster_PhilFak_DEU</vt:lpstr>
      <vt:lpstr>B. Sc. Wirtschaftspädagogik      FSK-Wahl    </vt:lpstr>
      <vt:lpstr>Kursangebot des Romanischen Seminars –  Spanisch, Französisch, Italienisch, Portugiesisch, Katalanisch</vt:lpstr>
      <vt:lpstr>Sprachkurse für Anfänger</vt:lpstr>
      <vt:lpstr>Anmeldung zu den Sprachkursen in den romanischen Sprachen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57</cp:revision>
  <cp:lastPrinted>2019-08-28T10:36:23Z</cp:lastPrinted>
  <dcterms:created xsi:type="dcterms:W3CDTF">2018-08-30T07:58:40Z</dcterms:created>
  <dcterms:modified xsi:type="dcterms:W3CDTF">2022-08-30T13:13:05Z</dcterms:modified>
</cp:coreProperties>
</file>