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7" r:id="rId4"/>
    <p:sldId id="322" r:id="rId5"/>
    <p:sldId id="312" r:id="rId6"/>
    <p:sldId id="313" r:id="rId7"/>
    <p:sldId id="295" r:id="rId8"/>
    <p:sldId id="296" r:id="rId9"/>
    <p:sldId id="297" r:id="rId10"/>
    <p:sldId id="315" r:id="rId11"/>
    <p:sldId id="289" r:id="rId12"/>
    <p:sldId id="325" r:id="rId13"/>
    <p:sldId id="269" r:id="rId14"/>
    <p:sldId id="328" r:id="rId15"/>
    <p:sldId id="299" r:id="rId16"/>
    <p:sldId id="326" r:id="rId17"/>
    <p:sldId id="300" r:id="rId18"/>
    <p:sldId id="302" r:id="rId19"/>
    <p:sldId id="301" r:id="rId20"/>
    <p:sldId id="307" r:id="rId21"/>
    <p:sldId id="327" r:id="rId22"/>
    <p:sldId id="309" r:id="rId23"/>
    <p:sldId id="320" r:id="rId24"/>
    <p:sldId id="311" r:id="rId25"/>
    <p:sldId id="293" r:id="rId26"/>
    <p:sldId id="286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C6F"/>
    <a:srgbClr val="3399FF"/>
    <a:srgbClr val="003056"/>
    <a:srgbClr val="D4E2C0"/>
    <a:srgbClr val="FFFFFF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740" autoAdjust="0"/>
  </p:normalViewPr>
  <p:slideViewPr>
    <p:cSldViewPr showGuides="1">
      <p:cViewPr varScale="1">
        <p:scale>
          <a:sx n="81" d="100"/>
          <a:sy n="81" d="100"/>
        </p:scale>
        <p:origin x="42" y="5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78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01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77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67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91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8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463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42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94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86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26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8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3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25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dirty="0"/>
              <a:t>Key </a:t>
            </a:r>
            <a:r>
              <a:rPr lang="de-CH" dirty="0" err="1"/>
              <a:t>comment</a:t>
            </a:r>
            <a:r>
              <a:rPr lang="de-CH" dirty="0"/>
              <a:t>: </a:t>
            </a:r>
            <a:r>
              <a:rPr lang="de-CH" dirty="0" err="1"/>
              <a:t>Especially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on M&amp;A </a:t>
            </a:r>
            <a:r>
              <a:rPr lang="de-CH" dirty="0" err="1"/>
              <a:t>cuts</a:t>
            </a:r>
            <a:r>
              <a:rPr lang="de-CH" dirty="0"/>
              <a:t> </a:t>
            </a:r>
            <a:r>
              <a:rPr lang="de-CH" dirty="0" err="1"/>
              <a:t>across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different </a:t>
            </a:r>
            <a:r>
              <a:rPr lang="de-CH" dirty="0" err="1"/>
              <a:t>areas</a:t>
            </a:r>
            <a:r>
              <a:rPr lang="de-CH" dirty="0"/>
              <a:t>.</a:t>
            </a:r>
          </a:p>
          <a:p>
            <a:r>
              <a:rPr lang="de-CH" dirty="0"/>
              <a:t>These </a:t>
            </a:r>
            <a:r>
              <a:rPr lang="de-CH" dirty="0" err="1"/>
              <a:t>topics</a:t>
            </a:r>
            <a:r>
              <a:rPr lang="de-CH" dirty="0"/>
              <a:t> </a:t>
            </a:r>
            <a:r>
              <a:rPr lang="de-CH" dirty="0" err="1"/>
              <a:t>cut</a:t>
            </a:r>
            <a:r>
              <a:rPr lang="de-CH" dirty="0"/>
              <a:t> </a:t>
            </a:r>
            <a:r>
              <a:rPr lang="de-CH" dirty="0" err="1"/>
              <a:t>across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baseline="0" dirty="0"/>
              <a:t> </a:t>
            </a:r>
            <a:r>
              <a:rPr lang="de-CH" baseline="0" dirty="0" err="1"/>
              <a:t>six</a:t>
            </a:r>
            <a:r>
              <a:rPr lang="de-CH" baseline="0" dirty="0"/>
              <a:t> </a:t>
            </a:r>
            <a:r>
              <a:rPr lang="de-CH" baseline="0" dirty="0" err="1"/>
              <a:t>main</a:t>
            </a:r>
            <a:r>
              <a:rPr lang="de-CH" baseline="0" dirty="0"/>
              <a:t> </a:t>
            </a:r>
            <a:r>
              <a:rPr lang="de-CH" baseline="0" dirty="0" err="1"/>
              <a:t>research</a:t>
            </a:r>
            <a:r>
              <a:rPr lang="de-CH" baseline="0" dirty="0"/>
              <a:t> </a:t>
            </a:r>
            <a:r>
              <a:rPr lang="de-CH" baseline="0" dirty="0" err="1"/>
              <a:t>domains</a:t>
            </a:r>
            <a:r>
              <a:rPr lang="de-CH" baseline="0" dirty="0"/>
              <a:t> </a:t>
            </a:r>
            <a:r>
              <a:rPr lang="de-CH" baseline="0" dirty="0" err="1"/>
              <a:t>that</a:t>
            </a:r>
            <a:r>
              <a:rPr lang="de-CH" baseline="0" dirty="0"/>
              <a:t> </a:t>
            </a:r>
            <a:r>
              <a:rPr lang="de-CH" baseline="0" dirty="0" err="1"/>
              <a:t>you</a:t>
            </a:r>
            <a:r>
              <a:rPr lang="de-CH" baseline="0" dirty="0"/>
              <a:t> </a:t>
            </a:r>
            <a:r>
              <a:rPr lang="de-CH" baseline="0" dirty="0" err="1"/>
              <a:t>identified</a:t>
            </a:r>
            <a:r>
              <a:rPr lang="de-CH" baseline="0" dirty="0"/>
              <a:t>. I </a:t>
            </a:r>
            <a:r>
              <a:rPr lang="de-CH" baseline="0" dirty="0" err="1"/>
              <a:t>believe</a:t>
            </a:r>
            <a:r>
              <a:rPr lang="de-CH" baseline="0" dirty="0"/>
              <a:t> </a:t>
            </a:r>
            <a:r>
              <a:rPr lang="de-CH" baseline="0" dirty="0" err="1"/>
              <a:t>that</a:t>
            </a:r>
            <a:r>
              <a:rPr lang="de-CH" baseline="0" dirty="0"/>
              <a:t> </a:t>
            </a:r>
            <a:r>
              <a:rPr lang="de-CH" baseline="0" dirty="0" err="1"/>
              <a:t>these</a:t>
            </a:r>
            <a:r>
              <a:rPr lang="de-CH" baseline="0" dirty="0"/>
              <a:t> </a:t>
            </a:r>
            <a:r>
              <a:rPr lang="de-CH" baseline="0" dirty="0" err="1"/>
              <a:t>are</a:t>
            </a:r>
            <a:r>
              <a:rPr lang="de-CH" baseline="0" dirty="0"/>
              <a:t> not </a:t>
            </a:r>
            <a:r>
              <a:rPr lang="de-CH" baseline="0" dirty="0" err="1"/>
              <a:t>silos</a:t>
            </a:r>
            <a:r>
              <a:rPr lang="de-CH" baseline="0" dirty="0"/>
              <a:t> but </a:t>
            </a:r>
            <a:r>
              <a:rPr lang="de-CH" baseline="0" dirty="0" err="1"/>
              <a:t>there</a:t>
            </a:r>
            <a:r>
              <a:rPr lang="de-CH" baseline="0" dirty="0"/>
              <a:t> a substantial </a:t>
            </a:r>
            <a:r>
              <a:rPr lang="de-CH" baseline="0" dirty="0" err="1"/>
              <a:t>overlaps</a:t>
            </a:r>
            <a:r>
              <a:rPr lang="de-CH" baseline="0" dirty="0"/>
              <a:t>/</a:t>
            </a:r>
            <a:r>
              <a:rPr lang="de-CH" baseline="0" dirty="0" err="1"/>
              <a:t>interconnections</a:t>
            </a:r>
            <a:r>
              <a:rPr lang="de-CH" baseline="0" dirty="0"/>
              <a:t>.</a:t>
            </a:r>
            <a:endParaRPr lang="de-CH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3032" indent="-308857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5435" indent="-247087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29607" indent="-247087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3782" indent="-247087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17956" indent="-24708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2129" indent="-24708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06303" indent="-24708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0477" indent="-24708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035E5-94A5-46B7-A32F-03F31012D2DC}" type="slidenum">
              <a:rPr lang="de-DE" sz="1200"/>
              <a:pPr eaLnBrk="1" hangingPunct="1"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3753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5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54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0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Fall 2023 / Spring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Orientation Meeting Area Management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EED8D61-E8B6-E041-9D61-71A033DF76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3628896" y="6501242"/>
            <a:ext cx="1847854" cy="19260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856" dirty="0">
                <a:solidFill>
                  <a:prstClr val="white">
                    <a:lumMod val="65000"/>
                  </a:prstClr>
                </a:solidFill>
              </a:rPr>
              <a:t>© </a:t>
            </a:r>
            <a:r>
              <a:rPr lang="en-US" sz="856" dirty="0" err="1">
                <a:solidFill>
                  <a:prstClr val="white">
                    <a:lumMod val="65000"/>
                  </a:prstClr>
                </a:solidFill>
              </a:rPr>
              <a:t>Brauer</a:t>
            </a:r>
            <a:r>
              <a:rPr lang="en-US" sz="856" dirty="0">
                <a:solidFill>
                  <a:prstClr val="white">
                    <a:lumMod val="65000"/>
                  </a:prstClr>
                </a:solidFill>
              </a:rPr>
              <a:t> - University of Mannheim</a:t>
            </a:r>
            <a:endParaRPr lang="en-US" sz="856" dirty="0">
              <a:solidFill>
                <a:srgbClr val="748DA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Fall 2018 / Spring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3" y="352800"/>
            <a:ext cx="2206574" cy="928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71" y="6386400"/>
            <a:ext cx="1919112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21" Type="http://schemas.openxmlformats.org/officeDocument/2006/relationships/image" Target="../media/image65.jpeg"/><Relationship Id="rId34" Type="http://schemas.openxmlformats.org/officeDocument/2006/relationships/image" Target="../media/image78.png"/><Relationship Id="rId7" Type="http://schemas.openxmlformats.org/officeDocument/2006/relationships/image" Target="../media/image51.jp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jpe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jp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8" Type="http://schemas.openxmlformats.org/officeDocument/2006/relationships/image" Target="../media/image52.png"/><Relationship Id="rId3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1.png"/><Relationship Id="rId18" Type="http://schemas.openxmlformats.org/officeDocument/2006/relationships/oleObject" Target="../embeddings/oleObject9.bin"/><Relationship Id="rId3" Type="http://schemas.openxmlformats.org/officeDocument/2006/relationships/image" Target="../media/image86.png"/><Relationship Id="rId21" Type="http://schemas.openxmlformats.org/officeDocument/2006/relationships/image" Target="../media/image95.png"/><Relationship Id="rId7" Type="http://schemas.openxmlformats.org/officeDocument/2006/relationships/image" Target="../media/image88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05.png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112.jpeg"/><Relationship Id="rId3" Type="http://schemas.openxmlformats.org/officeDocument/2006/relationships/image" Target="../media/image98.png"/><Relationship Id="rId21" Type="http://schemas.openxmlformats.org/officeDocument/2006/relationships/image" Target="../media/image109.png"/><Relationship Id="rId7" Type="http://schemas.openxmlformats.org/officeDocument/2006/relationships/image" Target="../media/image102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24" Type="http://schemas.openxmlformats.org/officeDocument/2006/relationships/image" Target="../media/image97.png"/><Relationship Id="rId5" Type="http://schemas.openxmlformats.org/officeDocument/2006/relationships/image" Target="../media/image100.png"/><Relationship Id="rId15" Type="http://schemas.openxmlformats.org/officeDocument/2006/relationships/image" Target="../media/image106.png"/><Relationship Id="rId23" Type="http://schemas.openxmlformats.org/officeDocument/2006/relationships/image" Target="../media/image110.png"/><Relationship Id="rId28" Type="http://schemas.openxmlformats.org/officeDocument/2006/relationships/image" Target="../media/image113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08.png"/><Relationship Id="rId31" Type="http://schemas.openxmlformats.org/officeDocument/2006/relationships/image" Target="../media/image115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Orientation </a:t>
            </a:r>
            <a:r>
              <a:rPr lang="de-DE" dirty="0" err="1"/>
              <a:t>meeting</a:t>
            </a:r>
            <a:endParaRPr lang="de-DE" dirty="0"/>
          </a:p>
          <a:p>
            <a:r>
              <a:rPr lang="de-DE" dirty="0"/>
              <a:t>Fall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D8C76F3E-AAAC-4621-A159-086DF0F0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10</a:t>
            </a:fld>
            <a:endParaRPr lang="de-DE" dirty="0"/>
          </a:p>
        </p:txBody>
      </p:sp>
      <p:cxnSp>
        <p:nvCxnSpPr>
          <p:cNvPr id="28" name="Gerade Verbindung 27"/>
          <p:cNvCxnSpPr>
            <a:cxnSpLocks/>
          </p:cNvCxnSpPr>
          <p:nvPr/>
        </p:nvCxnSpPr>
        <p:spPr>
          <a:xfrm>
            <a:off x="683568" y="4499976"/>
            <a:ext cx="795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bgerundetes Rechteck 33"/>
          <p:cNvSpPr/>
          <p:nvPr/>
        </p:nvSpPr>
        <p:spPr>
          <a:xfrm>
            <a:off x="1623203" y="1546925"/>
            <a:ext cx="1691410" cy="756000"/>
          </a:xfrm>
          <a:prstGeom prst="roundRect">
            <a:avLst/>
          </a:prstGeom>
          <a:solidFill>
            <a:srgbClr val="D4E2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804</a:t>
            </a:r>
            <a:br>
              <a:rPr lang="en-GB" sz="1198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Advances in Strategic Management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1619672" y="2744398"/>
            <a:ext cx="1691410" cy="756000"/>
          </a:xfrm>
          <a:prstGeom prst="roundRect">
            <a:avLst/>
          </a:prstGeom>
          <a:solidFill>
            <a:srgbClr val="D4E2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655 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Corporate Strategy</a:t>
            </a:r>
            <a:br>
              <a:rPr lang="en-GB" sz="1198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Managing Business Groups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3398802" y="3199175"/>
            <a:ext cx="1691410" cy="756000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656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Mergers &amp; Acquisitions</a:t>
            </a:r>
          </a:p>
        </p:txBody>
      </p:sp>
      <p:sp>
        <p:nvSpPr>
          <p:cNvPr id="37" name="Freihandform 36"/>
          <p:cNvSpPr/>
          <p:nvPr/>
        </p:nvSpPr>
        <p:spPr>
          <a:xfrm>
            <a:off x="5508104" y="3199175"/>
            <a:ext cx="1691476" cy="789343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750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Research seminar: Corporate Strategy &amp; Governance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1619672" y="3627345"/>
            <a:ext cx="1691410" cy="754597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654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Corporate Restructuring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7596318" y="4910787"/>
            <a:ext cx="1080138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Bachelor thesis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1619672" y="4899158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301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Strategic Management</a:t>
            </a:r>
          </a:p>
        </p:txBody>
      </p:sp>
      <p:cxnSp>
        <p:nvCxnSpPr>
          <p:cNvPr id="43" name="Gerade Verbindung 42"/>
          <p:cNvCxnSpPr>
            <a:cxnSpLocks/>
          </p:cNvCxnSpPr>
          <p:nvPr/>
        </p:nvCxnSpPr>
        <p:spPr>
          <a:xfrm>
            <a:off x="683568" y="2627768"/>
            <a:ext cx="79592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7596353" y="3205337"/>
            <a:ext cx="1080103" cy="7871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Master thesis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179129" y="3417871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feil nach rechts 30"/>
          <p:cNvSpPr/>
          <p:nvPr/>
        </p:nvSpPr>
        <p:spPr>
          <a:xfrm>
            <a:off x="7240523" y="3417871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>
            <a:noAutofit/>
          </a:bodyPr>
          <a:lstStyle/>
          <a:p>
            <a:pPr algn="l"/>
            <a:r>
              <a:rPr lang="de-DE" sz="2224" dirty="0"/>
              <a:t>Teaching | </a:t>
            </a:r>
            <a:r>
              <a:rPr lang="en-US" sz="2224" dirty="0"/>
              <a:t>Chair of Strategic &amp; International</a:t>
            </a:r>
            <a:br>
              <a:rPr lang="en-US" sz="2224" dirty="0"/>
            </a:br>
            <a:r>
              <a:rPr lang="en-US" sz="2224" dirty="0"/>
              <a:t>Management</a:t>
            </a:r>
            <a:endParaRPr lang="de-DE" sz="2224" dirty="0"/>
          </a:p>
        </p:txBody>
      </p:sp>
      <p:sp>
        <p:nvSpPr>
          <p:cNvPr id="45" name="Abgerundetes Rechteck 44"/>
          <p:cNvSpPr/>
          <p:nvPr/>
        </p:nvSpPr>
        <p:spPr>
          <a:xfrm>
            <a:off x="6264573" y="5796721"/>
            <a:ext cx="664907" cy="337679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6954278" y="5796721"/>
            <a:ext cx="664907" cy="337679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FSS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8" name="Abgerundetes Rechteck 47"/>
          <p:cNvSpPr/>
          <p:nvPr/>
        </p:nvSpPr>
        <p:spPr>
          <a:xfrm>
            <a:off x="7674761" y="5796721"/>
            <a:ext cx="968105" cy="3376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 &amp; FSS</a:t>
            </a:r>
          </a:p>
        </p:txBody>
      </p:sp>
      <p:sp>
        <p:nvSpPr>
          <p:cNvPr id="40" name="Freihandform 26">
            <a:extLst>
              <a:ext uri="{FF2B5EF4-FFF2-40B4-BE49-F238E27FC236}">
                <a16:creationId xmlns:a16="http://schemas.microsoft.com/office/drawing/2014/main" id="{BF4E0168-24C8-4387-9D65-E78492509CA2}"/>
              </a:ext>
            </a:extLst>
          </p:cNvPr>
          <p:cNvSpPr/>
          <p:nvPr/>
        </p:nvSpPr>
        <p:spPr>
          <a:xfrm rot="16200000">
            <a:off x="409234" y="4896188"/>
            <a:ext cx="1108712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Bachelor- Level</a:t>
            </a:r>
          </a:p>
        </p:txBody>
      </p:sp>
      <p:sp>
        <p:nvSpPr>
          <p:cNvPr id="49" name="Freihandform 31">
            <a:extLst>
              <a:ext uri="{FF2B5EF4-FFF2-40B4-BE49-F238E27FC236}">
                <a16:creationId xmlns:a16="http://schemas.microsoft.com/office/drawing/2014/main" id="{9AF5F3DC-4053-468B-98FC-D2C66289F981}"/>
              </a:ext>
            </a:extLst>
          </p:cNvPr>
          <p:cNvSpPr/>
          <p:nvPr/>
        </p:nvSpPr>
        <p:spPr>
          <a:xfrm rot="16200000">
            <a:off x="144236" y="3270006"/>
            <a:ext cx="1638710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Master-</a:t>
            </a:r>
            <a:br>
              <a:rPr lang="en-GB" sz="1540" dirty="0">
                <a:solidFill>
                  <a:schemeClr val="bg1"/>
                </a:solidFill>
              </a:rPr>
            </a:br>
            <a:r>
              <a:rPr lang="en-GB" sz="1540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50" name="Freihandform 32">
            <a:extLst>
              <a:ext uri="{FF2B5EF4-FFF2-40B4-BE49-F238E27FC236}">
                <a16:creationId xmlns:a16="http://schemas.microsoft.com/office/drawing/2014/main" id="{787CEC9A-29D3-405F-BA8E-0CE9DBA3C902}"/>
              </a:ext>
            </a:extLst>
          </p:cNvPr>
          <p:cNvSpPr/>
          <p:nvPr/>
        </p:nvSpPr>
        <p:spPr>
          <a:xfrm rot="16200000">
            <a:off x="411410" y="1637126"/>
            <a:ext cx="1104360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Graduate-</a:t>
            </a:r>
            <a:br>
              <a:rPr lang="en-GB" sz="1540" dirty="0">
                <a:solidFill>
                  <a:schemeClr val="bg1"/>
                </a:solidFill>
              </a:rPr>
            </a:br>
            <a:r>
              <a:rPr lang="en-GB" sz="1540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C067055D-6B5F-FC52-F69A-6FAF6D89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345596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Chair of Public and Nonprofit Management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8CB5A387-2035-3F79-07F2-7ADEB5E9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82821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14" y="121038"/>
            <a:ext cx="5479200" cy="1141200"/>
          </a:xfrm>
        </p:spPr>
        <p:txBody>
          <a:bodyPr vert="horz" wrap="none" lIns="89216" tIns="44609" rIns="89216" bIns="44609" rtlCol="0" anchor="ctr">
            <a:noAutofit/>
          </a:bodyPr>
          <a:lstStyle/>
          <a:p>
            <a:pPr algn="l"/>
            <a:r>
              <a:rPr lang="en-US" sz="2567" dirty="0"/>
              <a:t>Overview </a:t>
            </a:r>
            <a:r>
              <a:rPr lang="de-DE" sz="2567" dirty="0"/>
              <a:t>| </a:t>
            </a:r>
            <a:r>
              <a:rPr lang="en-US" sz="2567" dirty="0"/>
              <a:t>Chair of Public and Non-Profit </a:t>
            </a:r>
            <a:br>
              <a:rPr lang="en-US" sz="2567" dirty="0"/>
            </a:br>
            <a:r>
              <a:rPr lang="en-US" sz="2567" dirty="0"/>
              <a:t>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52678" y="1584791"/>
            <a:ext cx="7638645" cy="4493095"/>
            <a:chOff x="879823" y="1351629"/>
            <a:chExt cx="8928992" cy="5557754"/>
          </a:xfrm>
        </p:grpSpPr>
        <p:sp>
          <p:nvSpPr>
            <p:cNvPr id="36" name="Abgerundetes Rechteck 35"/>
            <p:cNvSpPr/>
            <p:nvPr/>
          </p:nvSpPr>
          <p:spPr>
            <a:xfrm>
              <a:off x="879823" y="1351629"/>
              <a:ext cx="8928992" cy="19002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Prof. Dr. Bernd </a:t>
              </a:r>
              <a:r>
                <a:rPr lang="en-US" sz="2053" b="1" dirty="0" err="1">
                  <a:solidFill>
                    <a:schemeClr val="tx1"/>
                  </a:solidFill>
                </a:rPr>
                <a:t>Helmig</a:t>
              </a:r>
              <a:endParaRPr lang="en-US" sz="2053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53" dirty="0">
                  <a:solidFill>
                    <a:schemeClr val="tx1"/>
                  </a:solidFill>
                </a:rPr>
                <a:t>Professor of Public and Non-Profit</a:t>
              </a:r>
            </a:p>
            <a:p>
              <a:pPr algn="ctr"/>
              <a:r>
                <a:rPr lang="en-US" sz="2053" dirty="0">
                  <a:solidFill>
                    <a:schemeClr val="tx1"/>
                  </a:solidFill>
                </a:rPr>
                <a:t>Management at the University of Mannheim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906071" y="3561400"/>
              <a:ext cx="2088232" cy="33479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(Publications in top-tier journals, teaching case studies, conference appearances)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4300203" y="3573533"/>
              <a:ext cx="2088232" cy="33358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Teaching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(Bachelor, Master, PhD, Part-time/full-time/Executive MBA, certificate programs)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7720583" y="3573530"/>
              <a:ext cx="2088232" cy="33358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Practice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(Joint applied research studies, company trainings, guest lectures, consulting)</a:t>
              </a:r>
            </a:p>
          </p:txBody>
        </p:sp>
        <p:sp>
          <p:nvSpPr>
            <p:cNvPr id="40" name="Pfeil nach links und rechts 39"/>
            <p:cNvSpPr/>
            <p:nvPr/>
          </p:nvSpPr>
          <p:spPr>
            <a:xfrm>
              <a:off x="2994303" y="4558424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  <p:sp>
          <p:nvSpPr>
            <p:cNvPr id="41" name="Pfeil nach links und rechts 40"/>
            <p:cNvSpPr/>
            <p:nvPr/>
          </p:nvSpPr>
          <p:spPr>
            <a:xfrm>
              <a:off x="6410520" y="4575858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</p:grpSp>
      <p:sp>
        <p:nvSpPr>
          <p:cNvPr id="16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497B6-4FFC-055F-17C2-1583F9856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31" y="1839603"/>
            <a:ext cx="1383124" cy="923927"/>
          </a:xfrm>
          <a:prstGeom prst="rect">
            <a:avLst/>
          </a:prstGeom>
        </p:spPr>
      </p:pic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5F5F49BA-8633-2434-EB23-2A4302B8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360026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224" dirty="0"/>
              <a:t>Research Topics | </a:t>
            </a:r>
            <a:r>
              <a:rPr lang="en-US" sz="2224" dirty="0"/>
              <a:t>Chair of Public and Nonprofit Management</a:t>
            </a:r>
            <a:endParaRPr lang="de-DE" sz="2224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Meeting Area Management</a:t>
            </a:r>
            <a:endParaRPr lang="de-DE" dirty="0"/>
          </a:p>
        </p:txBody>
      </p:sp>
      <p:sp>
        <p:nvSpPr>
          <p:cNvPr id="9" name="Rechteck 19"/>
          <p:cNvSpPr>
            <a:spLocks noChangeArrowheads="1"/>
          </p:cNvSpPr>
          <p:nvPr/>
        </p:nvSpPr>
        <p:spPr bwMode="auto">
          <a:xfrm>
            <a:off x="3638105" y="1340863"/>
            <a:ext cx="3118227" cy="407365"/>
          </a:xfrm>
          <a:prstGeom prst="roundRect">
            <a:avLst/>
          </a:prstGeom>
          <a:solidFill>
            <a:srgbClr val="003056"/>
          </a:solidFill>
          <a:ln w="9525">
            <a:solidFill>
              <a:srgbClr val="748DAF"/>
            </a:solidFill>
            <a:miter lim="800000"/>
            <a:headEnd/>
            <a:tailEnd/>
          </a:ln>
        </p:spPr>
        <p:txBody>
          <a:bodyPr lIns="89216" tIns="44609" rIns="89216" bIns="44609" anchor="ctr"/>
          <a:lstStyle>
            <a:lvl1pPr eaLnBrk="0" hangingPunct="0">
              <a:spcBef>
                <a:spcPct val="20000"/>
              </a:spcBef>
              <a:buClr>
                <a:srgbClr val="0B70B8"/>
              </a:buClr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70B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gfa Rotis Semi Serif" pitchFamily="2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53" dirty="0">
                <a:solidFill>
                  <a:schemeClr val="bg1"/>
                </a:solidFill>
                <a:latin typeface="+mj-lt"/>
              </a:rPr>
              <a:t>Research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76690" y="1839366"/>
            <a:ext cx="3023300" cy="3442930"/>
          </a:xfrm>
          <a:prstGeom prst="rect">
            <a:avLst/>
          </a:prstGeom>
          <a:noFill/>
        </p:spPr>
        <p:txBody>
          <a:bodyPr wrap="square" lIns="89216" tIns="44609" rIns="89216" bIns="44609">
            <a:spAutoFit/>
          </a:bodyPr>
          <a:lstStyle/>
          <a:p>
            <a:pPr marL="244459" indent="-244459">
              <a:spcAft>
                <a:spcPts val="513"/>
              </a:spcAft>
              <a:buFont typeface="Arial" panose="020B0604020202020204" pitchFamily="34" charset="0"/>
              <a:buChar char="•"/>
              <a:defRPr/>
            </a:pPr>
            <a:r>
              <a:rPr lang="en-US" sz="1369" b="1" dirty="0">
                <a:latin typeface="+mj-lt"/>
              </a:rPr>
              <a:t>Strategic Management: </a:t>
            </a:r>
            <a:br>
              <a:rPr lang="en-US" sz="1369" b="1" dirty="0">
                <a:latin typeface="+mj-lt"/>
              </a:rPr>
            </a:br>
            <a:r>
              <a:rPr lang="en-US" sz="1369" dirty="0">
                <a:latin typeface="+mj-lt"/>
              </a:rPr>
              <a:t>Strategic positioning, Accountability, Success factor research, Digitalization</a:t>
            </a:r>
          </a:p>
          <a:p>
            <a:pPr marL="244459" indent="-244459">
              <a:spcAft>
                <a:spcPts val="513"/>
              </a:spcAft>
              <a:buFont typeface="Arial" panose="020B0604020202020204" pitchFamily="34" charset="0"/>
              <a:buChar char="•"/>
              <a:defRPr/>
            </a:pPr>
            <a:r>
              <a:rPr lang="en-US" sz="1369" b="1" dirty="0">
                <a:latin typeface="+mj-lt"/>
              </a:rPr>
              <a:t>Market-oriented Management: </a:t>
            </a:r>
            <a:br>
              <a:rPr lang="en-US" sz="1369" b="1" dirty="0">
                <a:latin typeface="+mj-lt"/>
              </a:rPr>
            </a:br>
            <a:r>
              <a:rPr lang="en-US" sz="1369" dirty="0">
                <a:latin typeface="+mj-lt"/>
              </a:rPr>
              <a:t>Brand Management, Fundraising, Behavioral Research, Social Marketing</a:t>
            </a:r>
          </a:p>
          <a:p>
            <a:pPr marL="244459" indent="-244459">
              <a:spcAft>
                <a:spcPts val="513"/>
              </a:spcAft>
              <a:buFont typeface="Arial" panose="020B0604020202020204" pitchFamily="34" charset="0"/>
              <a:buChar char="•"/>
              <a:defRPr/>
            </a:pPr>
            <a:r>
              <a:rPr lang="en-US" sz="1369" b="1" dirty="0">
                <a:latin typeface="+mj-lt"/>
              </a:rPr>
              <a:t>HR Management: </a:t>
            </a:r>
            <a:br>
              <a:rPr lang="en-US" sz="1369" b="1" dirty="0">
                <a:latin typeface="+mj-lt"/>
              </a:rPr>
            </a:br>
            <a:r>
              <a:rPr lang="en-US" sz="1369" dirty="0">
                <a:latin typeface="+mj-lt"/>
              </a:rPr>
              <a:t>Volunteering, Boards, Personnel development</a:t>
            </a:r>
          </a:p>
          <a:p>
            <a:pPr marL="244459" indent="-244459">
              <a:spcAft>
                <a:spcPts val="513"/>
              </a:spcAft>
              <a:buFont typeface="Arial" panose="020B0604020202020204" pitchFamily="34" charset="0"/>
              <a:buChar char="•"/>
              <a:defRPr/>
            </a:pPr>
            <a:r>
              <a:rPr lang="en-US" sz="1369" b="1" dirty="0">
                <a:latin typeface="+mj-lt"/>
              </a:rPr>
              <a:t>Organization: </a:t>
            </a:r>
            <a:br>
              <a:rPr lang="en-US" sz="1369" b="1" dirty="0">
                <a:latin typeface="+mj-lt"/>
              </a:rPr>
            </a:br>
            <a:r>
              <a:rPr lang="en-US" sz="1369" dirty="0">
                <a:latin typeface="+mj-lt"/>
              </a:rPr>
              <a:t>Hybrid Organizing, Algorithmic Decision-Making, Organizational Behavior, Networking</a:t>
            </a:r>
          </a:p>
        </p:txBody>
      </p:sp>
      <p:sp>
        <p:nvSpPr>
          <p:cNvPr id="12" name="Rechteck 49"/>
          <p:cNvSpPr>
            <a:spLocks noChangeArrowheads="1"/>
          </p:cNvSpPr>
          <p:nvPr/>
        </p:nvSpPr>
        <p:spPr bwMode="auto">
          <a:xfrm>
            <a:off x="179512" y="5299142"/>
            <a:ext cx="8784977" cy="642176"/>
          </a:xfrm>
          <a:prstGeom prst="roundRect">
            <a:avLst/>
          </a:prstGeom>
          <a:noFill/>
          <a:ln w="19050">
            <a:solidFill>
              <a:srgbClr val="9DBC6F"/>
            </a:solidFill>
            <a:miter lim="800000"/>
            <a:headEnd/>
            <a:tailEnd/>
          </a:ln>
        </p:spPr>
        <p:txBody>
          <a:bodyPr lIns="89216" tIns="44609" rIns="89216" bIns="44609"/>
          <a:lstStyle>
            <a:lvl1pPr marL="228600" indent="-228600" eaLnBrk="0" hangingPunct="0">
              <a:spcBef>
                <a:spcPct val="20000"/>
              </a:spcBef>
              <a:buClr>
                <a:srgbClr val="0B70B8"/>
              </a:buClr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70B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gfa Rotis Semi Serif" pitchFamily="2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513"/>
              </a:spcAft>
              <a:buClrTx/>
              <a:buNone/>
            </a:pPr>
            <a:r>
              <a:rPr lang="en-US" altLang="de-DE" sz="1369" dirty="0">
                <a:latin typeface="+mj-lt"/>
              </a:rPr>
              <a:t>The Chair stands for an </a:t>
            </a:r>
            <a:r>
              <a:rPr lang="en-US" altLang="de-DE" sz="1369" b="1" dirty="0">
                <a:latin typeface="+mj-lt"/>
              </a:rPr>
              <a:t>advance of knowledge</a:t>
            </a:r>
            <a:r>
              <a:rPr lang="en-US" altLang="de-DE" sz="1369" dirty="0">
                <a:latin typeface="+mj-lt"/>
              </a:rPr>
              <a:t> in the fields of management through </a:t>
            </a:r>
            <a:r>
              <a:rPr lang="en-US" altLang="de-DE" sz="1369" b="1" dirty="0">
                <a:latin typeface="+mj-lt"/>
              </a:rPr>
              <a:t>high-class state-of-the-art research</a:t>
            </a:r>
            <a:r>
              <a:rPr lang="en-US" altLang="de-DE" sz="1369" dirty="0">
                <a:latin typeface="+mj-lt"/>
              </a:rPr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ts val="513"/>
              </a:spcAft>
              <a:buClrTx/>
              <a:buNone/>
            </a:pPr>
            <a:r>
              <a:rPr lang="en-US" altLang="de-DE" sz="1369" b="1" dirty="0">
                <a:latin typeface="+mj-lt"/>
              </a:rPr>
              <a:t>Core competency </a:t>
            </a:r>
            <a:r>
              <a:rPr lang="en-US" altLang="de-DE" sz="1369" dirty="0">
                <a:latin typeface="+mj-lt"/>
              </a:rPr>
              <a:t>of the chair is </a:t>
            </a:r>
            <a:r>
              <a:rPr lang="en-US" altLang="de-DE" sz="1369" b="1" dirty="0">
                <a:latin typeface="+mj-lt"/>
              </a:rPr>
              <a:t>research in society-oriented service management </a:t>
            </a:r>
            <a:r>
              <a:rPr lang="en-US" altLang="de-DE" sz="1369" dirty="0">
                <a:latin typeface="+mj-lt"/>
              </a:rPr>
              <a:t>in public and nonprofit management.</a:t>
            </a:r>
            <a:endParaRPr lang="en-US" altLang="de-DE" sz="1112" dirty="0">
              <a:latin typeface="+mj-lt"/>
            </a:endParaRPr>
          </a:p>
        </p:txBody>
      </p:sp>
      <p:sp>
        <p:nvSpPr>
          <p:cNvPr id="17" name="Rechteck 54"/>
          <p:cNvSpPr>
            <a:spLocks noChangeArrowheads="1"/>
          </p:cNvSpPr>
          <p:nvPr/>
        </p:nvSpPr>
        <p:spPr bwMode="auto">
          <a:xfrm>
            <a:off x="280375" y="1340768"/>
            <a:ext cx="3182790" cy="407460"/>
          </a:xfrm>
          <a:prstGeom prst="roundRect">
            <a:avLst/>
          </a:prstGeom>
          <a:solidFill>
            <a:srgbClr val="003056"/>
          </a:solidFill>
          <a:ln w="9525">
            <a:solidFill>
              <a:srgbClr val="748DA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de-DE" sz="2053" dirty="0">
                <a:solidFill>
                  <a:schemeClr val="bg1"/>
                </a:solidFill>
                <a:latin typeface="+mj-lt"/>
                <a:cs typeface="Arial" charset="0"/>
              </a:rPr>
              <a:t>Public and Nonprofit Sector</a:t>
            </a:r>
          </a:p>
        </p:txBody>
      </p:sp>
      <p:sp>
        <p:nvSpPr>
          <p:cNvPr id="131" name="Rechteck 19"/>
          <p:cNvSpPr>
            <a:spLocks noChangeArrowheads="1"/>
          </p:cNvSpPr>
          <p:nvPr/>
        </p:nvSpPr>
        <p:spPr bwMode="auto">
          <a:xfrm>
            <a:off x="6974477" y="1340863"/>
            <a:ext cx="1731472" cy="407365"/>
          </a:xfrm>
          <a:prstGeom prst="roundRect">
            <a:avLst/>
          </a:prstGeom>
          <a:solidFill>
            <a:srgbClr val="003056"/>
          </a:solidFill>
          <a:ln w="9525">
            <a:solidFill>
              <a:srgbClr val="748DAF"/>
            </a:solidFill>
            <a:miter lim="800000"/>
            <a:headEnd/>
            <a:tailEnd/>
          </a:ln>
        </p:spPr>
        <p:txBody>
          <a:bodyPr lIns="89216" tIns="44609" rIns="89216" bIns="44609" anchor="ctr"/>
          <a:lstStyle>
            <a:lvl1pPr eaLnBrk="0" hangingPunct="0">
              <a:spcBef>
                <a:spcPct val="20000"/>
              </a:spcBef>
              <a:buClr>
                <a:srgbClr val="0B70B8"/>
              </a:buClr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70B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gfa Rotis Semi Serif" pitchFamily="2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53" dirty="0" err="1">
                <a:solidFill>
                  <a:schemeClr val="bg1"/>
                </a:solidFill>
                <a:latin typeface="+mj-lt"/>
              </a:rPr>
              <a:t>Cooperations</a:t>
            </a:r>
            <a:endParaRPr lang="en-US" altLang="de-DE" sz="2053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3" name="Picture 11" descr="Logo Deutscher Caritasverband e.V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67" y="3264889"/>
            <a:ext cx="1321263" cy="4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" descr="neckarsch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93" y="4250521"/>
            <a:ext cx="548134" cy="39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5" descr="730px-Logo_Stadt_Mannheim_%2B_Wappen-Schema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48" y="4804939"/>
            <a:ext cx="1643063" cy="3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0" descr="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30914"/>
          <a:stretch>
            <a:fillRect/>
          </a:stretch>
        </p:blipFill>
        <p:spPr bwMode="auto">
          <a:xfrm>
            <a:off x="6974477" y="3787346"/>
            <a:ext cx="1257300" cy="3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Grafik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214" y="4127317"/>
            <a:ext cx="570616" cy="5801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976" y="2279258"/>
            <a:ext cx="774973" cy="7740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403" y="1908163"/>
            <a:ext cx="1437108" cy="2575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0"/>
          <a:srcRect l="16401" t="28999" r="20600" b="16401"/>
          <a:stretch/>
        </p:blipFill>
        <p:spPr>
          <a:xfrm>
            <a:off x="7084035" y="2279258"/>
            <a:ext cx="700894" cy="607442"/>
          </a:xfrm>
          <a:prstGeom prst="rect">
            <a:avLst/>
          </a:prstGeom>
        </p:spPr>
      </p:pic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77258"/>
              </p:ext>
            </p:extLst>
          </p:nvPr>
        </p:nvGraphicFramePr>
        <p:xfrm>
          <a:off x="371865" y="1908162"/>
          <a:ext cx="2992341" cy="299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3714868" imgH="3714660" progId="Visio.Drawing.11">
                  <p:embed/>
                </p:oleObj>
              </mc:Choice>
              <mc:Fallback>
                <p:oleObj name="Visio" r:id="rId11" imgW="3714868" imgH="3714660" progId="Visio.Drawing.11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65" y="1908162"/>
                        <a:ext cx="2992341" cy="299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" name="Picture 16" descr="Amnest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53" y="2825964"/>
            <a:ext cx="413126" cy="55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0EE78027-5BAB-7227-4634-AAA1DAA3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0855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7" name="Freihandform 26"/>
          <p:cNvSpPr/>
          <p:nvPr/>
        </p:nvSpPr>
        <p:spPr>
          <a:xfrm>
            <a:off x="321860" y="5123999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Bachelor Level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13266" y="5013176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ihandform 31"/>
          <p:cNvSpPr/>
          <p:nvPr/>
        </p:nvSpPr>
        <p:spPr>
          <a:xfrm>
            <a:off x="321860" y="2398571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Master</a:t>
            </a:r>
            <a:br>
              <a:rPr lang="en-GB" sz="1540" dirty="0">
                <a:solidFill>
                  <a:schemeClr val="bg1"/>
                </a:solidFill>
              </a:rPr>
            </a:br>
            <a:r>
              <a:rPr lang="en-GB" sz="1540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33" name="Freihandform 32"/>
          <p:cNvSpPr/>
          <p:nvPr/>
        </p:nvSpPr>
        <p:spPr>
          <a:xfrm>
            <a:off x="321860" y="1340768"/>
            <a:ext cx="1080103" cy="717109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PhD/ MMBR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1619672" y="1340768"/>
            <a:ext cx="1691410" cy="770876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802</a:t>
            </a:r>
            <a:br>
              <a:rPr lang="en-GB" sz="1198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Fundamentals of </a:t>
            </a:r>
            <a:r>
              <a:rPr lang="en-GB" sz="1198" dirty="0" err="1">
                <a:solidFill>
                  <a:schemeClr val="tx1"/>
                </a:solidFill>
              </a:rPr>
              <a:t>Nonprofit</a:t>
            </a:r>
            <a:r>
              <a:rPr lang="en-GB" sz="1198" dirty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1619672" y="2367040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679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Public &amp; Nonprofit Management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3395729" y="2367040"/>
            <a:ext cx="1691410" cy="615951"/>
          </a:xfrm>
          <a:prstGeom prst="roundRect">
            <a:avLst/>
          </a:prstGeom>
          <a:solidFill>
            <a:srgbClr val="9DBC6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675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Fundraising Management</a:t>
            </a:r>
          </a:p>
        </p:txBody>
      </p:sp>
      <p:sp>
        <p:nvSpPr>
          <p:cNvPr id="37" name="Freihandform 36"/>
          <p:cNvSpPr/>
          <p:nvPr/>
        </p:nvSpPr>
        <p:spPr>
          <a:xfrm>
            <a:off x="5796136" y="3138168"/>
            <a:ext cx="1403444" cy="789343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710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Research Seminar: </a:t>
            </a:r>
            <a:r>
              <a:rPr lang="en-US" sz="1200" dirty="0">
                <a:solidFill>
                  <a:srgbClr val="000000"/>
                </a:solidFill>
              </a:rPr>
              <a:t>Public &amp; Nonprofit Management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1619672" y="3133229"/>
            <a:ext cx="1691410" cy="985426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680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Challenges of Public and Nonprofit Management – Case Study Seminar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1619672" y="4246202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676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Challenges of Public Management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7596318" y="5138286"/>
            <a:ext cx="1080138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Bachelor thesis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1619672" y="5126657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451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 err="1">
                <a:solidFill>
                  <a:schemeClr val="tx1"/>
                </a:solidFill>
              </a:rPr>
              <a:t>Nonprofit</a:t>
            </a:r>
            <a:r>
              <a:rPr lang="en-GB" sz="1198" dirty="0">
                <a:solidFill>
                  <a:schemeClr val="tx1"/>
                </a:solidFill>
              </a:rPr>
              <a:t> Management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446856" y="2204864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7596353" y="3160559"/>
            <a:ext cx="1080103" cy="7871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Master thesis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467161" y="3373093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feil nach rechts 30"/>
          <p:cNvSpPr/>
          <p:nvPr/>
        </p:nvSpPr>
        <p:spPr>
          <a:xfrm>
            <a:off x="7240523" y="3373093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>
            <a:noAutofit/>
          </a:bodyPr>
          <a:lstStyle/>
          <a:p>
            <a:pPr algn="l"/>
            <a:r>
              <a:rPr lang="de-DE" sz="2224" dirty="0"/>
              <a:t>Teaching | </a:t>
            </a:r>
            <a:r>
              <a:rPr lang="en-US" sz="2224" dirty="0"/>
              <a:t>Chair of Public and Nonprofit Management</a:t>
            </a:r>
            <a:endParaRPr lang="de-DE" sz="2224" dirty="0"/>
          </a:p>
        </p:txBody>
      </p:sp>
      <p:sp>
        <p:nvSpPr>
          <p:cNvPr id="45" name="Abgerundetes Rechteck 44"/>
          <p:cNvSpPr/>
          <p:nvPr/>
        </p:nvSpPr>
        <p:spPr>
          <a:xfrm>
            <a:off x="6298163" y="5827625"/>
            <a:ext cx="664907" cy="337679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6987868" y="5827625"/>
            <a:ext cx="664907" cy="337679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FSS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3395729" y="5126656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Management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(Business Minors)</a:t>
            </a:r>
          </a:p>
        </p:txBody>
      </p:sp>
      <p:sp>
        <p:nvSpPr>
          <p:cNvPr id="48" name="Abgerundetes Rechteck 47"/>
          <p:cNvSpPr/>
          <p:nvPr/>
        </p:nvSpPr>
        <p:spPr>
          <a:xfrm>
            <a:off x="7708351" y="5827625"/>
            <a:ext cx="968105" cy="3376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 &amp; FSS</a:t>
            </a:r>
          </a:p>
        </p:txBody>
      </p:sp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56626E10-9809-D972-BB76-EC37D883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sp>
        <p:nvSpPr>
          <p:cNvPr id="5" name="Abgerundetes Rechteck 38">
            <a:extLst>
              <a:ext uri="{FF2B5EF4-FFF2-40B4-BE49-F238E27FC236}">
                <a16:creationId xmlns:a16="http://schemas.microsoft.com/office/drawing/2014/main" id="{C309F7AE-2DF9-39E1-94CE-A1708C8B4142}"/>
              </a:ext>
            </a:extLst>
          </p:cNvPr>
          <p:cNvSpPr/>
          <p:nvPr/>
        </p:nvSpPr>
        <p:spPr>
          <a:xfrm>
            <a:off x="3395729" y="3133229"/>
            <a:ext cx="1691410" cy="789343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6XX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Responsible Management (working title)</a:t>
            </a:r>
          </a:p>
        </p:txBody>
      </p:sp>
      <p:sp>
        <p:nvSpPr>
          <p:cNvPr id="8" name="Abgerundetes Rechteck 38">
            <a:extLst>
              <a:ext uri="{FF2B5EF4-FFF2-40B4-BE49-F238E27FC236}">
                <a16:creationId xmlns:a16="http://schemas.microsoft.com/office/drawing/2014/main" id="{206C12F0-0B16-CAB2-FB54-5F209BAB57AB}"/>
              </a:ext>
            </a:extLst>
          </p:cNvPr>
          <p:cNvSpPr/>
          <p:nvPr/>
        </p:nvSpPr>
        <p:spPr>
          <a:xfrm>
            <a:off x="3395729" y="4072810"/>
            <a:ext cx="1691410" cy="789343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6XX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 err="1">
                <a:solidFill>
                  <a:schemeClr val="tx1"/>
                </a:solidFill>
              </a:rPr>
              <a:t>Wissenschafts</a:t>
            </a:r>
            <a:r>
              <a:rPr lang="en-GB" sz="1198" dirty="0">
                <a:solidFill>
                  <a:schemeClr val="tx1"/>
                </a:solidFill>
              </a:rPr>
              <a:t>-Management</a:t>
            </a:r>
            <a:r>
              <a:rPr lang="en-GB" sz="1198" b="1" dirty="0">
                <a:solidFill>
                  <a:schemeClr val="tx1"/>
                </a:solidFill>
              </a:rPr>
              <a:t> </a:t>
            </a:r>
            <a:r>
              <a:rPr lang="en-GB" sz="1198" dirty="0">
                <a:solidFill>
                  <a:schemeClr val="tx1"/>
                </a:solidFill>
              </a:rPr>
              <a:t>(working title)</a:t>
            </a:r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6AE38FD8-9E93-E001-7DD9-5F7ED45B666F}"/>
              </a:ext>
            </a:extLst>
          </p:cNvPr>
          <p:cNvSpPr/>
          <p:nvPr/>
        </p:nvSpPr>
        <p:spPr>
          <a:xfrm>
            <a:off x="5153108" y="2399699"/>
            <a:ext cx="246256" cy="2460886"/>
          </a:xfrm>
          <a:prstGeom prst="rightBrace">
            <a:avLst>
              <a:gd name="adj1" fmla="val 8333"/>
              <a:gd name="adj2" fmla="val 46176"/>
            </a:avLst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Chair of Organization and Innovation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D6D349F9-9DD9-CC6E-4343-13909CFF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89491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14" y="121038"/>
            <a:ext cx="5479200" cy="1141200"/>
          </a:xfrm>
        </p:spPr>
        <p:txBody>
          <a:bodyPr vert="horz" wrap="none" lIns="89216" tIns="44609" rIns="89216" bIns="44609" rtlCol="0" anchor="ctr">
            <a:noAutofit/>
          </a:bodyPr>
          <a:lstStyle/>
          <a:p>
            <a:pPr algn="l"/>
            <a:r>
              <a:rPr lang="en-US" sz="2567" dirty="0"/>
              <a:t>Overview </a:t>
            </a:r>
            <a:r>
              <a:rPr lang="de-DE" sz="2567" dirty="0"/>
              <a:t>| </a:t>
            </a:r>
            <a:r>
              <a:rPr lang="en-US" sz="2567" dirty="0"/>
              <a:t>Chair of Organization and</a:t>
            </a:r>
            <a:br>
              <a:rPr lang="en-US" sz="2567" dirty="0"/>
            </a:br>
            <a:r>
              <a:rPr lang="en-US" sz="2567" dirty="0"/>
              <a:t>Innovation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52678" y="1584791"/>
            <a:ext cx="7638645" cy="4493095"/>
            <a:chOff x="879823" y="1351629"/>
            <a:chExt cx="8928992" cy="5557754"/>
          </a:xfrm>
        </p:grpSpPr>
        <p:sp>
          <p:nvSpPr>
            <p:cNvPr id="36" name="Abgerundetes Rechteck 35"/>
            <p:cNvSpPr/>
            <p:nvPr/>
          </p:nvSpPr>
          <p:spPr>
            <a:xfrm>
              <a:off x="879823" y="1351629"/>
              <a:ext cx="8928992" cy="19002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tx1"/>
                  </a:solidFill>
                </a:rPr>
                <a:t>Prof. Dr. Karin Hoisl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Professor of Organization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and Innovation</a:t>
              </a:r>
            </a:p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906071" y="3561400"/>
              <a:ext cx="2088232" cy="33479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(Publications in top-tier journals, teaching case studies, conference appearances)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4300203" y="3573533"/>
              <a:ext cx="2088232" cy="33358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Teaching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(Bachelor, Master, PhD, Part-time/full-time/Executive MBA, certificate programs)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7720583" y="3573530"/>
              <a:ext cx="2088232" cy="33358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Practice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(Joint applied research studies, company trainings, guest lectures, consulting)</a:t>
              </a:r>
            </a:p>
          </p:txBody>
        </p:sp>
        <p:sp>
          <p:nvSpPr>
            <p:cNvPr id="40" name="Pfeil nach links und rechts 39"/>
            <p:cNvSpPr/>
            <p:nvPr/>
          </p:nvSpPr>
          <p:spPr>
            <a:xfrm>
              <a:off x="2994303" y="4558424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  <p:sp>
          <p:nvSpPr>
            <p:cNvPr id="41" name="Pfeil nach links und rechts 40"/>
            <p:cNvSpPr/>
            <p:nvPr/>
          </p:nvSpPr>
          <p:spPr>
            <a:xfrm>
              <a:off x="6410520" y="4575858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</p:grpSp>
      <p:sp>
        <p:nvSpPr>
          <p:cNvPr id="16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3E82A4-4F8D-F56F-5BE3-80F0CE1A8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t="7686" r="31215" b="21571"/>
          <a:stretch/>
        </p:blipFill>
        <p:spPr>
          <a:xfrm>
            <a:off x="3275856" y="1703732"/>
            <a:ext cx="1043600" cy="13854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A8FB78-AAA9-9529-AC69-A8AC7878F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72" t="18704" r="20010" b="15725"/>
          <a:stretch/>
        </p:blipFill>
        <p:spPr>
          <a:xfrm>
            <a:off x="6965814" y="1735069"/>
            <a:ext cx="1064559" cy="1392116"/>
          </a:xfrm>
          <a:prstGeom prst="rect">
            <a:avLst/>
          </a:prstGeom>
        </p:spPr>
      </p:pic>
      <p:sp>
        <p:nvSpPr>
          <p:cNvPr id="5" name="Datumsplatzhalter 9">
            <a:extLst>
              <a:ext uri="{FF2B5EF4-FFF2-40B4-BE49-F238E27FC236}">
                <a16:creationId xmlns:a16="http://schemas.microsoft.com/office/drawing/2014/main" id="{CF165683-8CA6-52BA-7E82-3E0821B1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92798B-4F8D-C980-6787-AE15E3D5EAC8}"/>
              </a:ext>
            </a:extLst>
          </p:cNvPr>
          <p:cNvSpPr txBox="1"/>
          <p:nvPr/>
        </p:nvSpPr>
        <p:spPr>
          <a:xfrm>
            <a:off x="4355976" y="1844824"/>
            <a:ext cx="2625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Prof. Dr. Marc Lerchenmüller</a:t>
            </a:r>
          </a:p>
          <a:p>
            <a:r>
              <a:rPr lang="de-DE" sz="1600" dirty="0"/>
              <a:t>Junior Professor of Technical</a:t>
            </a:r>
          </a:p>
          <a:p>
            <a:r>
              <a:rPr lang="de-DE" sz="1600" dirty="0"/>
              <a:t>Innovation and Management</a:t>
            </a:r>
          </a:p>
          <a:p>
            <a:r>
              <a:rPr lang="de-DE" sz="160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65710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Meeting Area Management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567" dirty="0"/>
              <a:t>Chair of Organization and Innovation – </a:t>
            </a:r>
            <a:endParaRPr lang="de-DE" sz="2567" dirty="0"/>
          </a:p>
        </p:txBody>
      </p:sp>
      <p:sp>
        <p:nvSpPr>
          <p:cNvPr id="20" name="Titel 2"/>
          <p:cNvSpPr txBox="1">
            <a:spLocks/>
          </p:cNvSpPr>
          <p:nvPr/>
        </p:nvSpPr>
        <p:spPr>
          <a:xfrm>
            <a:off x="718504" y="1052736"/>
            <a:ext cx="5479200" cy="4836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67" dirty="0"/>
              <a:t>RESEARCH</a:t>
            </a:r>
            <a:endParaRPr lang="de-DE" sz="2567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60" y="2341100"/>
            <a:ext cx="1330712" cy="13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9">
            <a:extLst>
              <a:ext uri="{FF2B5EF4-FFF2-40B4-BE49-F238E27FC236}">
                <a16:creationId xmlns:a16="http://schemas.microsoft.com/office/drawing/2014/main" id="{9725C57C-E686-34ED-C77B-74828AEB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196570-AF2B-5C83-1775-2AC2C2BD6B0C}"/>
              </a:ext>
            </a:extLst>
          </p:cNvPr>
          <p:cNvSpPr txBox="1"/>
          <p:nvPr/>
        </p:nvSpPr>
        <p:spPr>
          <a:xfrm>
            <a:off x="718504" y="1556792"/>
            <a:ext cx="7896008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Research Approach: </a:t>
            </a:r>
            <a:r>
              <a:rPr lang="de-DE" sz="1500" dirty="0"/>
              <a:t>Quantitative </a:t>
            </a:r>
            <a:r>
              <a:rPr lang="de-DE" sz="1500" dirty="0" err="1"/>
              <a:t>empirical</a:t>
            </a:r>
            <a:endParaRPr lang="de-DE" sz="1500" dirty="0"/>
          </a:p>
          <a:p>
            <a:r>
              <a:rPr lang="de-DE" sz="1500" b="1" dirty="0"/>
              <a:t>Methods</a:t>
            </a:r>
            <a:r>
              <a:rPr lang="de-DE" sz="1500" dirty="0"/>
              <a:t>:</a:t>
            </a:r>
          </a:p>
          <a:p>
            <a:r>
              <a:rPr lang="de-DE" sz="1500" u="sng" dirty="0"/>
              <a:t>Data Sources</a:t>
            </a:r>
            <a:r>
              <a:rPr lang="de-DE" sz="1500" dirty="0"/>
              <a:t>:</a:t>
            </a:r>
          </a:p>
          <a:p>
            <a:r>
              <a:rPr lang="de-DE" sz="1500" dirty="0"/>
              <a:t>- Large </a:t>
            </a:r>
            <a:r>
              <a:rPr lang="de-DE" sz="1500" dirty="0" err="1"/>
              <a:t>scale</a:t>
            </a:r>
            <a:r>
              <a:rPr lang="de-DE" sz="1500" dirty="0"/>
              <a:t> </a:t>
            </a:r>
            <a:r>
              <a:rPr lang="de-DE" sz="1500" dirty="0" err="1"/>
              <a:t>structured</a:t>
            </a:r>
            <a:r>
              <a:rPr lang="de-DE" sz="1500" dirty="0"/>
              <a:t> and </a:t>
            </a:r>
            <a:r>
              <a:rPr lang="de-DE" sz="1500" dirty="0" err="1"/>
              <a:t>unstructured</a:t>
            </a:r>
            <a:r>
              <a:rPr lang="de-DE" sz="1500" dirty="0"/>
              <a:t> </a:t>
            </a:r>
            <a:r>
              <a:rPr lang="de-DE" sz="1500" dirty="0" err="1"/>
              <a:t>secondary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endParaRPr lang="de-DE" sz="1500" dirty="0"/>
          </a:p>
          <a:p>
            <a:r>
              <a:rPr lang="de-DE" sz="1500" dirty="0"/>
              <a:t>- Large </a:t>
            </a:r>
            <a:r>
              <a:rPr lang="de-DE" sz="1500" dirty="0" err="1"/>
              <a:t>scale</a:t>
            </a:r>
            <a:r>
              <a:rPr lang="de-DE" sz="1500" dirty="0"/>
              <a:t> </a:t>
            </a:r>
            <a:r>
              <a:rPr lang="de-DE" sz="1500" dirty="0" err="1"/>
              <a:t>surveys</a:t>
            </a:r>
            <a:endParaRPr lang="de-DE" sz="1500" dirty="0"/>
          </a:p>
          <a:p>
            <a:r>
              <a:rPr lang="de-DE" sz="1500" dirty="0"/>
              <a:t>- Experiments(lab, </a:t>
            </a:r>
            <a:r>
              <a:rPr lang="de-DE" sz="1500" dirty="0" err="1"/>
              <a:t>field</a:t>
            </a:r>
            <a:r>
              <a:rPr lang="de-DE" sz="1500" dirty="0"/>
              <a:t>, online)</a:t>
            </a:r>
          </a:p>
          <a:p>
            <a:endParaRPr lang="de-DE" sz="1500" dirty="0"/>
          </a:p>
          <a:p>
            <a:r>
              <a:rPr lang="de-DE" sz="1500" u="sng" dirty="0"/>
              <a:t>Data Analysis</a:t>
            </a:r>
            <a:r>
              <a:rPr lang="de-DE" sz="1500" dirty="0"/>
              <a:t>:</a:t>
            </a:r>
          </a:p>
          <a:p>
            <a:r>
              <a:rPr lang="de-DE" sz="1500" dirty="0"/>
              <a:t>- Regression </a:t>
            </a:r>
            <a:r>
              <a:rPr lang="de-DE" sz="1500" dirty="0" err="1"/>
              <a:t>analysis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cross-section</a:t>
            </a:r>
            <a:r>
              <a:rPr lang="de-DE" sz="1500" dirty="0"/>
              <a:t>, time </a:t>
            </a:r>
            <a:r>
              <a:rPr lang="de-DE" sz="1500" dirty="0" err="1"/>
              <a:t>series</a:t>
            </a:r>
            <a:r>
              <a:rPr lang="de-DE" sz="1500" dirty="0"/>
              <a:t> and </a:t>
            </a:r>
            <a:r>
              <a:rPr lang="de-DE" sz="1500" dirty="0" err="1"/>
              <a:t>panel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endParaRPr lang="de-DE" sz="1500" dirty="0"/>
          </a:p>
          <a:p>
            <a:r>
              <a:rPr lang="de-DE" sz="1500" dirty="0"/>
              <a:t>- </a:t>
            </a:r>
            <a:r>
              <a:rPr lang="de-DE" sz="1500" dirty="0" err="1"/>
              <a:t>Machine-learning</a:t>
            </a:r>
            <a:r>
              <a:rPr lang="de-DE" sz="1500" dirty="0"/>
              <a:t> </a:t>
            </a:r>
            <a:r>
              <a:rPr lang="de-DE" sz="1500" dirty="0" err="1"/>
              <a:t>techniques</a:t>
            </a:r>
            <a:endParaRPr lang="de-DE" sz="1500" dirty="0"/>
          </a:p>
          <a:p>
            <a:endParaRPr lang="de-DE" sz="1500" dirty="0"/>
          </a:p>
          <a:p>
            <a:r>
              <a:rPr lang="de-DE" sz="1500" b="1" dirty="0" err="1"/>
              <a:t>Theoretical</a:t>
            </a:r>
            <a:r>
              <a:rPr lang="de-DE" sz="1500" b="1" dirty="0"/>
              <a:t> Foundations</a:t>
            </a:r>
            <a:r>
              <a:rPr lang="de-DE" sz="1500" dirty="0"/>
              <a:t>:</a:t>
            </a:r>
          </a:p>
          <a:p>
            <a:r>
              <a:rPr lang="de-DE" sz="1500" dirty="0"/>
              <a:t>Management, Economics, Social Sciences</a:t>
            </a:r>
          </a:p>
          <a:p>
            <a:endParaRPr lang="de-DE" sz="1500" dirty="0"/>
          </a:p>
          <a:p>
            <a:r>
              <a:rPr lang="de-DE" sz="1500" b="1" dirty="0"/>
              <a:t>Research Area</a:t>
            </a:r>
            <a:r>
              <a:rPr lang="de-DE" sz="1500" dirty="0"/>
              <a:t>:</a:t>
            </a:r>
          </a:p>
          <a:p>
            <a:r>
              <a:rPr lang="de-DE" sz="1500" dirty="0"/>
              <a:t>IP &amp; </a:t>
            </a:r>
            <a:r>
              <a:rPr lang="de-DE" sz="1500" dirty="0" err="1"/>
              <a:t>innovation</a:t>
            </a:r>
            <a:r>
              <a:rPr lang="de-DE" sz="1500" dirty="0"/>
              <a:t>, </a:t>
            </a:r>
            <a:r>
              <a:rPr lang="de-DE" sz="1500" dirty="0" err="1"/>
              <a:t>gender</a:t>
            </a:r>
            <a:r>
              <a:rPr lang="de-DE" sz="1500" dirty="0"/>
              <a:t> </a:t>
            </a:r>
            <a:r>
              <a:rPr lang="de-DE" sz="1500" dirty="0" err="1"/>
              <a:t>gaps</a:t>
            </a:r>
            <a:r>
              <a:rPr lang="de-DE" sz="1500" dirty="0"/>
              <a:t> in STEM, </a:t>
            </a:r>
            <a:r>
              <a:rPr lang="de-DE" sz="1500" dirty="0" err="1"/>
              <a:t>innovation</a:t>
            </a:r>
            <a:r>
              <a:rPr lang="de-DE" sz="1500" dirty="0"/>
              <a:t> in extreme </a:t>
            </a:r>
            <a:r>
              <a:rPr lang="de-DE" sz="1500" dirty="0" err="1"/>
              <a:t>environments</a:t>
            </a:r>
            <a:r>
              <a:rPr lang="de-DE" sz="1500" dirty="0"/>
              <a:t>, digital </a:t>
            </a:r>
            <a:r>
              <a:rPr lang="de-DE" sz="1500" dirty="0" err="1"/>
              <a:t>transformation</a:t>
            </a:r>
            <a:r>
              <a:rPr lang="de-DE" sz="1500" dirty="0"/>
              <a:t>,</a:t>
            </a:r>
          </a:p>
          <a:p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future</a:t>
            </a:r>
            <a:r>
              <a:rPr lang="de-DE" sz="1500" dirty="0"/>
              <a:t> of </a:t>
            </a:r>
            <a:r>
              <a:rPr lang="de-DE" sz="1500" dirty="0" err="1"/>
              <a:t>work</a:t>
            </a:r>
            <a:r>
              <a:rPr lang="de-DE" sz="1500" dirty="0"/>
              <a:t>, </a:t>
            </a:r>
            <a:r>
              <a:rPr lang="de-DE" sz="1500" dirty="0" err="1"/>
              <a:t>knowledge</a:t>
            </a:r>
            <a:r>
              <a:rPr lang="de-DE" sz="1500" dirty="0"/>
              <a:t> </a:t>
            </a:r>
            <a:r>
              <a:rPr lang="de-DE" sz="1500" dirty="0" err="1"/>
              <a:t>management</a:t>
            </a:r>
            <a:r>
              <a:rPr lang="de-DE" sz="1500" dirty="0"/>
              <a:t>, </a:t>
            </a:r>
            <a:r>
              <a:rPr lang="de-DE" sz="1500" dirty="0" err="1"/>
              <a:t>creativity</a:t>
            </a:r>
            <a:r>
              <a:rPr lang="de-DE" sz="1500" dirty="0"/>
              <a:t>, </a:t>
            </a:r>
            <a:r>
              <a:rPr lang="de-DE" sz="1500" dirty="0" err="1"/>
              <a:t>labor</a:t>
            </a:r>
            <a:r>
              <a:rPr lang="de-DE" sz="1500" dirty="0"/>
              <a:t> </a:t>
            </a:r>
            <a:r>
              <a:rPr lang="de-DE" sz="1500" dirty="0" err="1"/>
              <a:t>mobility</a:t>
            </a:r>
            <a:r>
              <a:rPr lang="de-DE" sz="1500" dirty="0"/>
              <a:t>, </a:t>
            </a:r>
            <a:r>
              <a:rPr lang="de-DE" sz="1500" dirty="0" err="1"/>
              <a:t>teams</a:t>
            </a:r>
            <a:r>
              <a:rPr lang="de-DE" sz="1500" dirty="0"/>
              <a:t>, </a:t>
            </a:r>
            <a:r>
              <a:rPr lang="de-DE" sz="1500" dirty="0" err="1"/>
              <a:t>sociology</a:t>
            </a:r>
            <a:r>
              <a:rPr lang="de-DE" sz="1500" dirty="0"/>
              <a:t> of </a:t>
            </a:r>
            <a:r>
              <a:rPr lang="de-DE" sz="1500" dirty="0" err="1"/>
              <a:t>science</a:t>
            </a:r>
            <a:r>
              <a:rPr lang="de-DE" sz="1500" dirty="0"/>
              <a:t>,</a:t>
            </a:r>
          </a:p>
          <a:p>
            <a:r>
              <a:rPr lang="de-DE" sz="1500" dirty="0" err="1"/>
              <a:t>organization</a:t>
            </a:r>
            <a:r>
              <a:rPr lang="de-DE" sz="1500" dirty="0"/>
              <a:t> design, </a:t>
            </a:r>
            <a:r>
              <a:rPr lang="de-DE" sz="1500" dirty="0" err="1"/>
              <a:t>organization</a:t>
            </a:r>
            <a:r>
              <a:rPr lang="de-DE" sz="1500" dirty="0"/>
              <a:t> </a:t>
            </a:r>
            <a:r>
              <a:rPr lang="de-DE" sz="1500" dirty="0" err="1"/>
              <a:t>behavior</a:t>
            </a:r>
            <a:endParaRPr lang="de-DE" sz="1500" dirty="0"/>
          </a:p>
          <a:p>
            <a:r>
              <a:rPr lang="de-DE" sz="1500" dirty="0"/>
              <a:t> </a:t>
            </a:r>
          </a:p>
          <a:p>
            <a:endParaRPr lang="de-DE" sz="1500" dirty="0"/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00923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Meeting Area Management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567" dirty="0"/>
              <a:t>Chair of Organization and Innovation - TEACHING</a:t>
            </a:r>
            <a:endParaRPr lang="de-DE" sz="2567" dirty="0"/>
          </a:p>
        </p:txBody>
      </p:sp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1686A3EA-9550-41B8-8D69-6DBCA59A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D4B4A4-5C56-B6A2-01BA-DF040CF3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469299"/>
            <a:ext cx="8312728" cy="45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0" y="3356992"/>
            <a:ext cx="9161462" cy="504056"/>
          </a:xfrm>
          <a:prstGeom prst="rect">
            <a:avLst/>
          </a:prstGeom>
          <a:solidFill>
            <a:srgbClr val="9DBC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t="16773"/>
          <a:stretch/>
        </p:blipFill>
        <p:spPr>
          <a:xfrm>
            <a:off x="5139853" y="5048164"/>
            <a:ext cx="1302864" cy="542164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5" y="4743650"/>
            <a:ext cx="1150862" cy="8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405972" y="6150020"/>
            <a:ext cx="1054460" cy="148760"/>
          </a:xfrm>
        </p:spPr>
        <p:txBody>
          <a:bodyPr/>
          <a:lstStyle/>
          <a:p>
            <a:fld id="{DEED8D61-E8B6-E041-9D61-71A033DF76C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42582"/>
            <a:ext cx="2895600" cy="163636"/>
          </a:xfrm>
        </p:spPr>
        <p:txBody>
          <a:bodyPr/>
          <a:lstStyle/>
          <a:p>
            <a:r>
              <a:rPr lang="en-US" dirty="0"/>
              <a:t>Orientation Meeting Area Management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3568" y="6394582"/>
            <a:ext cx="2133600" cy="163636"/>
          </a:xfrm>
        </p:spPr>
        <p:txBody>
          <a:bodyPr/>
          <a:lstStyle/>
          <a:p>
            <a:r>
              <a:rPr lang="de-DE"/>
              <a:t>Fall 2018 / Spring 2019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683568" y="3429000"/>
            <a:ext cx="5479200" cy="5400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67" dirty="0"/>
              <a:t>Industry Collaborations</a:t>
            </a:r>
            <a:endParaRPr lang="de-DE" sz="2567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3" y="4130365"/>
            <a:ext cx="643245" cy="6432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21" y="5079898"/>
            <a:ext cx="984706" cy="3653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444" y="5757927"/>
            <a:ext cx="1541924" cy="250820"/>
          </a:xfrm>
          <a:prstGeom prst="rect">
            <a:avLst/>
          </a:prstGeom>
        </p:spPr>
      </p:pic>
      <p:pic>
        <p:nvPicPr>
          <p:cNvPr id="16" name="Picture 2" descr="Bildergebnis für eberspächer">
            <a:extLst>
              <a:ext uri="{FF2B5EF4-FFF2-40B4-BE49-F238E27FC236}">
                <a16:creationId xmlns:a16="http://schemas.microsoft.com/office/drawing/2014/main" id="{14EEC1B5-4811-4A76-A9F4-74E6AF3E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89" y="4388235"/>
            <a:ext cx="760093" cy="68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ildergebnis für eckelmann">
            <a:extLst>
              <a:ext uri="{FF2B5EF4-FFF2-40B4-BE49-F238E27FC236}">
                <a16:creationId xmlns:a16="http://schemas.microsoft.com/office/drawing/2014/main" id="{9ED16DE5-81C2-414C-BFCC-B8E82B10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51" y="4094006"/>
            <a:ext cx="1640930" cy="1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ildergebnis für pa ats ludwigshafen">
            <a:extLst>
              <a:ext uri="{FF2B5EF4-FFF2-40B4-BE49-F238E27FC236}">
                <a16:creationId xmlns:a16="http://schemas.microsoft.com/office/drawing/2014/main" id="{C3E64892-F00B-4390-BAF5-2C4331E5D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8929" r="10781" b="29512"/>
          <a:stretch/>
        </p:blipFill>
        <p:spPr bwMode="auto">
          <a:xfrm>
            <a:off x="2999189" y="4101185"/>
            <a:ext cx="1423359" cy="4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ildergebnis für peter kaiser">
            <a:extLst>
              <a:ext uri="{FF2B5EF4-FFF2-40B4-BE49-F238E27FC236}">
                <a16:creationId xmlns:a16="http://schemas.microsoft.com/office/drawing/2014/main" id="{79BF095D-2429-43EE-AB63-18DEC364C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 b="26876"/>
          <a:stretch/>
        </p:blipFill>
        <p:spPr bwMode="auto">
          <a:xfrm>
            <a:off x="5362771" y="5550322"/>
            <a:ext cx="1090561" cy="5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6041473"/>
            <a:ext cx="9144000" cy="81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9" y="4249288"/>
            <a:ext cx="946907" cy="4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321596"/>
            <a:ext cx="800125" cy="3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93" y="4806040"/>
            <a:ext cx="902964" cy="3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73" y="5399270"/>
            <a:ext cx="841512" cy="4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62" y="5141817"/>
            <a:ext cx="911397" cy="6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79" y="4511069"/>
            <a:ext cx="918075" cy="3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9" y="6416273"/>
            <a:ext cx="1368125" cy="14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41" y="6013939"/>
            <a:ext cx="1820975" cy="1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age result for Isman &amp; Partner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82" y="4913899"/>
            <a:ext cx="499788" cy="4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1" b="31424"/>
          <a:stretch/>
        </p:blipFill>
        <p:spPr>
          <a:xfrm>
            <a:off x="6578567" y="6213762"/>
            <a:ext cx="1380778" cy="43390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1049" y="6327169"/>
            <a:ext cx="1139246" cy="340599"/>
          </a:xfrm>
          <a:prstGeom prst="rect">
            <a:avLst/>
          </a:prstGeom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4" y="816915"/>
            <a:ext cx="755705" cy="6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80" y="845219"/>
            <a:ext cx="1388797" cy="40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26" y="2654272"/>
            <a:ext cx="855306" cy="4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76" y="1796462"/>
            <a:ext cx="564352" cy="5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34" y="1772695"/>
            <a:ext cx="908315" cy="1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98" y="1556792"/>
            <a:ext cx="1377479" cy="7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7" y="784728"/>
            <a:ext cx="595955" cy="64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41" y="843625"/>
            <a:ext cx="812666" cy="3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08" y="1634989"/>
            <a:ext cx="800125" cy="3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52" y="1897368"/>
            <a:ext cx="600922" cy="60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59" y="2299042"/>
            <a:ext cx="1389598" cy="3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32" y="2373842"/>
            <a:ext cx="1004874" cy="5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51" y="1225226"/>
            <a:ext cx="899450" cy="4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1" y="2324090"/>
            <a:ext cx="1542365" cy="4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4" y="2360814"/>
            <a:ext cx="1685586" cy="40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12" y="957815"/>
            <a:ext cx="795160" cy="5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/>
          <p:cNvSpPr/>
          <p:nvPr/>
        </p:nvSpPr>
        <p:spPr>
          <a:xfrm>
            <a:off x="6724133" y="312738"/>
            <a:ext cx="2419867" cy="81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-27384"/>
            <a:ext cx="9144000" cy="504056"/>
          </a:xfrm>
          <a:prstGeom prst="rect">
            <a:avLst/>
          </a:prstGeom>
          <a:solidFill>
            <a:srgbClr val="9DBC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000" y="44624"/>
            <a:ext cx="5479200" cy="594066"/>
          </a:xfrm>
        </p:spPr>
        <p:txBody>
          <a:bodyPr>
            <a:noAutofit/>
          </a:bodyPr>
          <a:lstStyle/>
          <a:p>
            <a:pPr algn="l"/>
            <a:r>
              <a:rPr lang="en-US" sz="2567" dirty="0"/>
              <a:t>Research Collaborations</a:t>
            </a:r>
            <a:endParaRPr lang="de-DE" sz="2567" dirty="0"/>
          </a:p>
        </p:txBody>
      </p:sp>
      <p:pic>
        <p:nvPicPr>
          <p:cNvPr id="6146" name="Picture 2" descr="▷ Aus A.T. Kearney wird KEARNEY / Die neue Marke Kearney rückt die  Mitarbeiterinnen und ... | Presseportal">
            <a:extLst>
              <a:ext uri="{FF2B5EF4-FFF2-40B4-BE49-F238E27FC236}">
                <a16:creationId xmlns:a16="http://schemas.microsoft.com/office/drawing/2014/main" id="{0849BDF0-293A-4286-834E-D4E56160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2" y="5857344"/>
            <a:ext cx="1251907" cy="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W-Eurodrive – Wikipedia">
            <a:extLst>
              <a:ext uri="{FF2B5EF4-FFF2-40B4-BE49-F238E27FC236}">
                <a16:creationId xmlns:a16="http://schemas.microsoft.com/office/drawing/2014/main" id="{9B484890-02C3-4245-A9AA-D07A2553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75" y="6356772"/>
            <a:ext cx="755184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567" dirty="0"/>
              <a:t>Area 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Meeting Area Management</a:t>
            </a:r>
            <a:endParaRPr lang="en-US" dirty="0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683568" y="1374490"/>
            <a:ext cx="7848872" cy="147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53" dirty="0"/>
              <a:t>The Area Management consists of five chairs which cover the dominant management functions and important institutional fields in management. </a:t>
            </a:r>
          </a:p>
        </p:txBody>
      </p:sp>
      <p:grpSp>
        <p:nvGrpSpPr>
          <p:cNvPr id="74" name="Gruppieren 73"/>
          <p:cNvGrpSpPr/>
          <p:nvPr/>
        </p:nvGrpSpPr>
        <p:grpSpPr>
          <a:xfrm>
            <a:off x="3181910" y="2213573"/>
            <a:ext cx="2802578" cy="1622790"/>
            <a:chOff x="627019" y="2764369"/>
            <a:chExt cx="3276000" cy="1896918"/>
          </a:xfrm>
        </p:grpSpPr>
        <p:sp>
          <p:nvSpPr>
            <p:cNvPr id="44" name="Rechteck 43"/>
            <p:cNvSpPr/>
            <p:nvPr/>
          </p:nvSpPr>
          <p:spPr>
            <a:xfrm>
              <a:off x="627019" y="2764369"/>
              <a:ext cx="3276000" cy="720000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748D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69" b="1" dirty="0"/>
                <a:t>Chair of Strategic and International Management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627019" y="3356759"/>
              <a:ext cx="3276000" cy="152400"/>
            </a:xfrm>
            <a:prstGeom prst="rect">
              <a:avLst/>
            </a:prstGeom>
            <a:solidFill>
              <a:srgbClr val="9DBC6F"/>
            </a:solidFill>
            <a:ln>
              <a:solidFill>
                <a:srgbClr val="C8DF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627019" y="3509159"/>
              <a:ext cx="32760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DB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540" dirty="0"/>
                <a:t>Chair of Strategic and International Management</a:t>
              </a:r>
            </a:p>
          </p:txBody>
        </p:sp>
        <p:sp>
          <p:nvSpPr>
            <p:cNvPr id="48" name="Rechteck 47"/>
            <p:cNvSpPr/>
            <p:nvPr/>
          </p:nvSpPr>
          <p:spPr>
            <a:xfrm>
              <a:off x="2332087" y="3789530"/>
              <a:ext cx="1561616" cy="600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69" dirty="0"/>
                <a:t>Prof. Dr. </a:t>
              </a:r>
              <a:br>
                <a:rPr lang="en-US" sz="1369" dirty="0"/>
              </a:br>
              <a:r>
                <a:rPr lang="en-US" sz="1369" dirty="0"/>
                <a:t>Matthias Brauer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274950" y="2213573"/>
            <a:ext cx="3867383" cy="1622790"/>
            <a:chOff x="3651952" y="2764369"/>
            <a:chExt cx="3727752" cy="1896918"/>
          </a:xfrm>
        </p:grpSpPr>
        <p:sp>
          <p:nvSpPr>
            <p:cNvPr id="56" name="Rechteck 55"/>
            <p:cNvSpPr/>
            <p:nvPr/>
          </p:nvSpPr>
          <p:spPr>
            <a:xfrm>
              <a:off x="3651952" y="2764369"/>
              <a:ext cx="2700480" cy="720000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0030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69" b="1" dirty="0"/>
                <a:t>Chair of Human Resource Management and Leadership</a:t>
              </a:r>
            </a:p>
          </p:txBody>
        </p:sp>
        <p:sp>
          <p:nvSpPr>
            <p:cNvPr id="57" name="Rechteck 56"/>
            <p:cNvSpPr/>
            <p:nvPr/>
          </p:nvSpPr>
          <p:spPr>
            <a:xfrm>
              <a:off x="3651952" y="3356759"/>
              <a:ext cx="2700480" cy="152400"/>
            </a:xfrm>
            <a:prstGeom prst="rect">
              <a:avLst/>
            </a:prstGeom>
            <a:solidFill>
              <a:srgbClr val="9DBC6F"/>
            </a:solidFill>
            <a:ln>
              <a:solidFill>
                <a:srgbClr val="C8DF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3651952" y="3509159"/>
              <a:ext cx="270048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DB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540" dirty="0"/>
                <a:t>Chair of Strategic and International Management</a:t>
              </a:r>
            </a:p>
          </p:txBody>
        </p:sp>
        <p:sp>
          <p:nvSpPr>
            <p:cNvPr id="59" name="Rechteck 58"/>
            <p:cNvSpPr/>
            <p:nvPr/>
          </p:nvSpPr>
          <p:spPr>
            <a:xfrm>
              <a:off x="5058582" y="3804424"/>
              <a:ext cx="2321122" cy="600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69" dirty="0"/>
                <a:t>Prof. Dr.  </a:t>
              </a:r>
            </a:p>
            <a:p>
              <a:r>
                <a:rPr lang="en-US" sz="1369" dirty="0" err="1"/>
                <a:t>Torsten</a:t>
              </a:r>
              <a:r>
                <a:rPr lang="en-US" sz="1369" dirty="0"/>
                <a:t> </a:t>
              </a:r>
              <a:r>
                <a:rPr lang="en-US" sz="1369" dirty="0" err="1"/>
                <a:t>Biemann</a:t>
              </a:r>
              <a:endParaRPr lang="en-US" sz="1369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089816" y="4201010"/>
            <a:ext cx="2910116" cy="1622790"/>
            <a:chOff x="7181495" y="2764369"/>
            <a:chExt cx="2804101" cy="1896918"/>
          </a:xfrm>
        </p:grpSpPr>
        <p:sp>
          <p:nvSpPr>
            <p:cNvPr id="68" name="Rechteck 67"/>
            <p:cNvSpPr/>
            <p:nvPr/>
          </p:nvSpPr>
          <p:spPr>
            <a:xfrm>
              <a:off x="7181495" y="2764369"/>
              <a:ext cx="2700480" cy="720000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748D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69" b="1" dirty="0"/>
                <a:t>Chair of Entrepreneurship </a:t>
              </a:r>
              <a:br>
                <a:rPr lang="en-US" sz="1369" b="1" dirty="0"/>
              </a:br>
              <a:r>
                <a:rPr lang="en-US" sz="1369" b="1" dirty="0"/>
                <a:t>and Family Business Research</a:t>
              </a:r>
            </a:p>
          </p:txBody>
        </p:sp>
        <p:sp>
          <p:nvSpPr>
            <p:cNvPr id="69" name="Rechteck 68"/>
            <p:cNvSpPr/>
            <p:nvPr/>
          </p:nvSpPr>
          <p:spPr>
            <a:xfrm>
              <a:off x="7181495" y="3356759"/>
              <a:ext cx="2700480" cy="152400"/>
            </a:xfrm>
            <a:prstGeom prst="rect">
              <a:avLst/>
            </a:prstGeom>
            <a:solidFill>
              <a:srgbClr val="9DBC6F"/>
            </a:solidFill>
            <a:ln>
              <a:solidFill>
                <a:srgbClr val="C8DF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81495" y="3509159"/>
              <a:ext cx="270048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DB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540" dirty="0"/>
                <a:t>Chair of Strategic and International Management</a:t>
              </a:r>
            </a:p>
          </p:txBody>
        </p:sp>
        <p:sp>
          <p:nvSpPr>
            <p:cNvPr id="71" name="Rechteck 70"/>
            <p:cNvSpPr/>
            <p:nvPr/>
          </p:nvSpPr>
          <p:spPr>
            <a:xfrm>
              <a:off x="8531442" y="3792836"/>
              <a:ext cx="1454154" cy="600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69" dirty="0"/>
                <a:t>Prof. Dr. </a:t>
              </a:r>
              <a:br>
                <a:rPr lang="en-US" sz="1369" dirty="0"/>
              </a:br>
              <a:r>
                <a:rPr lang="en-US" sz="1369" dirty="0"/>
                <a:t>Michael Woywode</a:t>
              </a: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7" y="2881584"/>
            <a:ext cx="1383124" cy="9239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62" y="2881516"/>
            <a:ext cx="1383124" cy="923927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74950" y="4201010"/>
            <a:ext cx="2802578" cy="1622790"/>
            <a:chOff x="4008728" y="4924609"/>
            <a:chExt cx="3276000" cy="1896918"/>
          </a:xfrm>
        </p:grpSpPr>
        <p:sp>
          <p:nvSpPr>
            <p:cNvPr id="51" name="Rechteck 50"/>
            <p:cNvSpPr/>
            <p:nvPr/>
          </p:nvSpPr>
          <p:spPr>
            <a:xfrm>
              <a:off x="4008728" y="4924609"/>
              <a:ext cx="3276000" cy="585008"/>
            </a:xfrm>
            <a:prstGeom prst="rect">
              <a:avLst/>
            </a:prstGeom>
            <a:solidFill>
              <a:srgbClr val="003056"/>
            </a:solidFill>
            <a:ln>
              <a:solidFill>
                <a:srgbClr val="748D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798" rIns="30798" rtlCol="0" anchor="ctr"/>
            <a:lstStyle/>
            <a:p>
              <a:pPr algn="ctr"/>
              <a:r>
                <a:rPr lang="en-US" sz="1369" b="1" dirty="0"/>
                <a:t>Chair of Public and Nonprofit Management</a:t>
              </a:r>
            </a:p>
          </p:txBody>
        </p:sp>
        <p:sp>
          <p:nvSpPr>
            <p:cNvPr id="52" name="Rechteck 51"/>
            <p:cNvSpPr/>
            <p:nvPr/>
          </p:nvSpPr>
          <p:spPr>
            <a:xfrm>
              <a:off x="4008728" y="5516999"/>
              <a:ext cx="3276000" cy="152400"/>
            </a:xfrm>
            <a:prstGeom prst="rect">
              <a:avLst/>
            </a:prstGeom>
            <a:solidFill>
              <a:srgbClr val="9DBC6F"/>
            </a:solidFill>
            <a:ln>
              <a:solidFill>
                <a:srgbClr val="C8DF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008728" y="5669399"/>
              <a:ext cx="32760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DB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540" dirty="0"/>
                <a:t>Chair of Strategic and International Management</a:t>
              </a:r>
            </a:p>
          </p:txBody>
        </p:sp>
        <p:sp>
          <p:nvSpPr>
            <p:cNvPr id="55" name="Rechteck 54"/>
            <p:cNvSpPr/>
            <p:nvPr/>
          </p:nvSpPr>
          <p:spPr>
            <a:xfrm>
              <a:off x="5729824" y="5953076"/>
              <a:ext cx="1347629" cy="600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69" dirty="0"/>
                <a:t>Prof. Dr. </a:t>
              </a:r>
              <a:br>
                <a:rPr lang="en-US" sz="1369" dirty="0"/>
              </a:br>
              <a:r>
                <a:rPr lang="en-US" sz="1369" dirty="0"/>
                <a:t>Bernd Helmig</a:t>
              </a:r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76" y="4873200"/>
            <a:ext cx="1383124" cy="923927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3203597" y="4201010"/>
            <a:ext cx="2802578" cy="1622790"/>
            <a:chOff x="274003" y="4201010"/>
            <a:chExt cx="2802578" cy="1622790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274003" y="4201010"/>
              <a:ext cx="2802578" cy="1622790"/>
              <a:chOff x="7181495" y="2764369"/>
              <a:chExt cx="2700480" cy="1896918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7181495" y="2764369"/>
                <a:ext cx="2700480" cy="720000"/>
              </a:xfrm>
              <a:prstGeom prst="rect">
                <a:avLst/>
              </a:prstGeom>
              <a:solidFill>
                <a:srgbClr val="003056"/>
              </a:solidFill>
              <a:ln>
                <a:solidFill>
                  <a:srgbClr val="748DA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369" b="1" dirty="0"/>
                  <a:t>Chair of Organization</a:t>
                </a:r>
              </a:p>
              <a:p>
                <a:pPr algn="ctr"/>
                <a:r>
                  <a:rPr lang="en-US" sz="1369" b="1" dirty="0"/>
                  <a:t>and Innovation</a:t>
                </a: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7181495" y="3356759"/>
                <a:ext cx="2700480" cy="152400"/>
              </a:xfrm>
              <a:prstGeom prst="rect">
                <a:avLst/>
              </a:prstGeom>
              <a:solidFill>
                <a:srgbClr val="9DBC6F"/>
              </a:solidFill>
              <a:ln>
                <a:solidFill>
                  <a:srgbClr val="C8DF3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40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7181495" y="3509159"/>
                <a:ext cx="2700480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DBC6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540" dirty="0"/>
                  <a:t>Chair of Strategic and International Management</a:t>
                </a: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8588562" y="3783166"/>
                <a:ext cx="907301" cy="600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69" dirty="0"/>
                  <a:t>Prof. Dr. </a:t>
                </a:r>
                <a:br>
                  <a:rPr lang="en-US" sz="1369" dirty="0"/>
                </a:br>
                <a:r>
                  <a:rPr lang="en-US" sz="1369" dirty="0"/>
                  <a:t>Karin </a:t>
                </a:r>
                <a:r>
                  <a:rPr lang="en-US" sz="1369" dirty="0" err="1"/>
                  <a:t>Hoisl</a:t>
                </a:r>
                <a:endParaRPr lang="en-US" sz="1369" dirty="0"/>
              </a:p>
            </p:txBody>
          </p: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047" y="4870242"/>
              <a:ext cx="1383124" cy="923927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443" y="4870242"/>
            <a:ext cx="1383124" cy="923927"/>
          </a:xfrm>
          <a:prstGeom prst="rect">
            <a:avLst/>
          </a:prstGeom>
        </p:spPr>
      </p:pic>
      <p:sp>
        <p:nvSpPr>
          <p:cNvPr id="47" name="Datumsplatzhalter 9">
            <a:extLst>
              <a:ext uri="{FF2B5EF4-FFF2-40B4-BE49-F238E27FC236}">
                <a16:creationId xmlns:a16="http://schemas.microsoft.com/office/drawing/2014/main" id="{C6020467-6122-4370-ACA4-4414032F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95554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7272376" cy="396000"/>
          </a:xfrm>
        </p:spPr>
        <p:txBody>
          <a:bodyPr/>
          <a:lstStyle/>
          <a:p>
            <a:r>
              <a:rPr lang="en-US" dirty="0"/>
              <a:t>Chair of Entrepreneurship and Family Business Research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7C8899E5-98B2-CE33-D9D2-28CC2E44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30770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14" y="121038"/>
            <a:ext cx="5479200" cy="1141200"/>
          </a:xfrm>
        </p:spPr>
        <p:txBody>
          <a:bodyPr vert="horz" wrap="none" lIns="89216" tIns="44609" rIns="89216" bIns="44609" rtlCol="0" anchor="ctr">
            <a:noAutofit/>
          </a:bodyPr>
          <a:lstStyle/>
          <a:p>
            <a:pPr algn="l"/>
            <a:r>
              <a:rPr lang="en-US" sz="2567" dirty="0"/>
              <a:t>Overview </a:t>
            </a:r>
            <a:r>
              <a:rPr lang="de-DE" sz="2567" dirty="0"/>
              <a:t>| </a:t>
            </a:r>
            <a:r>
              <a:rPr lang="en-US" sz="2567" dirty="0"/>
              <a:t>Chair for Entrepreneurship</a:t>
            </a:r>
            <a:br>
              <a:rPr lang="en-US" sz="2567" dirty="0"/>
            </a:br>
            <a:r>
              <a:rPr lang="en-US" sz="2567" dirty="0"/>
              <a:t>and Family Business Research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52678" y="1584791"/>
            <a:ext cx="7638645" cy="4493095"/>
            <a:chOff x="879823" y="1351629"/>
            <a:chExt cx="8928992" cy="5557754"/>
          </a:xfrm>
        </p:grpSpPr>
        <p:sp>
          <p:nvSpPr>
            <p:cNvPr id="36" name="Abgerundetes Rechteck 35"/>
            <p:cNvSpPr/>
            <p:nvPr/>
          </p:nvSpPr>
          <p:spPr>
            <a:xfrm>
              <a:off x="879823" y="1351629"/>
              <a:ext cx="8928992" cy="19002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53" b="1" dirty="0">
                  <a:solidFill>
                    <a:schemeClr val="tx1"/>
                  </a:solidFill>
                </a:rPr>
                <a:t>Prof. Dr. Michael Woywode</a:t>
              </a:r>
            </a:p>
            <a:p>
              <a:r>
                <a:rPr lang="en-US" sz="2053" dirty="0">
                  <a:solidFill>
                    <a:schemeClr val="tx1"/>
                  </a:solidFill>
                </a:rPr>
                <a:t>Professor for Entrepreneurship and Family Business </a:t>
              </a:r>
              <a:br>
                <a:rPr lang="en-US" sz="2053" dirty="0">
                  <a:solidFill>
                    <a:schemeClr val="tx1"/>
                  </a:solidFill>
                </a:rPr>
              </a:br>
              <a:r>
                <a:rPr lang="en-US" sz="2053" dirty="0">
                  <a:solidFill>
                    <a:schemeClr val="tx1"/>
                  </a:solidFill>
                </a:rPr>
                <a:t>Research at the University of Mannheim</a:t>
              </a:r>
            </a:p>
            <a:p>
              <a:r>
                <a:rPr lang="en-US" sz="2053" b="1" dirty="0">
                  <a:solidFill>
                    <a:schemeClr val="tx1"/>
                  </a:solidFill>
                </a:rPr>
                <a:t>Junior Prof. Dr. Dominika </a:t>
              </a:r>
              <a:r>
                <a:rPr lang="en-US" sz="2053" b="1" dirty="0" err="1">
                  <a:solidFill>
                    <a:schemeClr val="tx1"/>
                  </a:solidFill>
                </a:rPr>
                <a:t>Wruk</a:t>
              </a:r>
              <a:endParaRPr lang="en-US" sz="2053" b="1" dirty="0">
                <a:solidFill>
                  <a:schemeClr val="tx1"/>
                </a:solidFill>
              </a:endParaRPr>
            </a:p>
            <a:p>
              <a:r>
                <a:rPr lang="en-US" sz="2053" dirty="0">
                  <a:solidFill>
                    <a:schemeClr val="tx1"/>
                  </a:solidFill>
                </a:rPr>
                <a:t>Sustainable Entrepreneurship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906071" y="3561400"/>
              <a:ext cx="2088232" cy="33479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(Publications in top-tier journals, teaching case studies, conference appearances)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4300203" y="3573533"/>
              <a:ext cx="2088232" cy="33358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Teaching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(Bachelor, Master, PhD, Part-time/full-time/Executive MBA, certificate programs)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7720583" y="3573530"/>
              <a:ext cx="2088232" cy="33358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Practice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(Joint applied research studies, company trainings, guest lectures, consulting)</a:t>
              </a:r>
            </a:p>
          </p:txBody>
        </p:sp>
        <p:sp>
          <p:nvSpPr>
            <p:cNvPr id="40" name="Pfeil nach links und rechts 39"/>
            <p:cNvSpPr/>
            <p:nvPr/>
          </p:nvSpPr>
          <p:spPr>
            <a:xfrm>
              <a:off x="2994303" y="4558424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  <p:sp>
          <p:nvSpPr>
            <p:cNvPr id="41" name="Pfeil nach links und rechts 40"/>
            <p:cNvSpPr/>
            <p:nvPr/>
          </p:nvSpPr>
          <p:spPr>
            <a:xfrm>
              <a:off x="6410520" y="4575858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</p:grpSp>
      <p:sp>
        <p:nvSpPr>
          <p:cNvPr id="16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BB5E85-D2D1-ACA1-A523-3DA9D535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51" y="1584790"/>
            <a:ext cx="1509884" cy="1008112"/>
          </a:xfrm>
          <a:prstGeom prst="rect">
            <a:avLst/>
          </a:prstGeom>
        </p:spPr>
      </p:pic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D5583A64-4DCE-6634-2F26-9B5D06D2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2F8010-0D4A-C64C-5AB8-9356E3B3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777" y="2187276"/>
            <a:ext cx="725686" cy="9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 idx="4294967295"/>
          </p:nvPr>
        </p:nvSpPr>
        <p:spPr>
          <a:xfrm>
            <a:off x="552321" y="268732"/>
            <a:ext cx="8230007" cy="505208"/>
          </a:xfrm>
        </p:spPr>
        <p:txBody>
          <a:bodyPr wrap="none">
            <a:noAutofit/>
          </a:bodyPr>
          <a:lstStyle/>
          <a:p>
            <a:pPr eaLnBrk="1" hangingPunct="1"/>
            <a:r>
              <a:rPr lang="en-US" altLang="en-US" sz="2053" dirty="0"/>
              <a:t>Chair for Entrepreneurship and Family Business Research </a:t>
            </a:r>
          </a:p>
        </p:txBody>
      </p:sp>
      <p:sp>
        <p:nvSpPr>
          <p:cNvPr id="7174" name="Rechteck 6"/>
          <p:cNvSpPr>
            <a:spLocks noChangeArrowheads="1"/>
          </p:cNvSpPr>
          <p:nvPr/>
        </p:nvSpPr>
        <p:spPr bwMode="auto">
          <a:xfrm>
            <a:off x="552321" y="1407033"/>
            <a:ext cx="8183298" cy="2123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57"/>
              </a:spcAft>
              <a:buNone/>
              <a:defRPr/>
            </a:pPr>
            <a:r>
              <a:rPr lang="en-GB" altLang="en-US" sz="1711" b="1" dirty="0"/>
              <a:t>Key research interests include:</a:t>
            </a:r>
          </a:p>
          <a:p>
            <a:pPr marL="226804" indent="-226804" eaLnBrk="1" hangingPunct="1">
              <a:spcBef>
                <a:spcPct val="0"/>
              </a:spcBef>
              <a:spcAft>
                <a:spcPts val="257"/>
              </a:spcAft>
              <a:buFont typeface="Wingdings" pitchFamily="2" charset="2"/>
              <a:buChar char="Ø"/>
              <a:defRPr/>
            </a:pPr>
            <a:r>
              <a:rPr lang="en-GB" altLang="en-US" sz="1540" dirty="0"/>
              <a:t>New Forms of entrepreneurship: Digital entrepreneurship, entrepreneurship in the sharing economy, sustainable entrepreneurship, female entrepreneurship, high tech entrepreneurship</a:t>
            </a:r>
          </a:p>
          <a:p>
            <a:pPr eaLnBrk="1" hangingPunct="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  <a:defRPr/>
            </a:pPr>
            <a:r>
              <a:rPr lang="en-GB" altLang="en-US" sz="1540" dirty="0"/>
              <a:t> Scaling the business, growth strategies, venture capital financing</a:t>
            </a:r>
          </a:p>
          <a:p>
            <a:pPr eaLnBrk="1" hangingPunct="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  <a:defRPr/>
            </a:pPr>
            <a:r>
              <a:rPr lang="en-GB" altLang="en-US" sz="1540" dirty="0"/>
              <a:t> Corporate Strategy &amp; Governance in Family Firms</a:t>
            </a:r>
          </a:p>
          <a:p>
            <a:pPr eaLnBrk="1" hangingPunct="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  <a:defRPr/>
            </a:pPr>
            <a:r>
              <a:rPr lang="en-GB" altLang="en-US" sz="1540" dirty="0"/>
              <a:t> Hidden Champion Strategies for the </a:t>
            </a:r>
            <a:r>
              <a:rPr lang="en-GB" altLang="en-US" sz="1540" dirty="0" err="1"/>
              <a:t>Mittelstand</a:t>
            </a:r>
            <a:endParaRPr lang="en-GB" altLang="en-US" sz="1540" dirty="0"/>
          </a:p>
          <a:p>
            <a:pPr eaLnBrk="1" hangingPunct="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  <a:defRPr/>
            </a:pPr>
            <a:r>
              <a:rPr lang="en-GB" altLang="en-US" sz="1540" dirty="0"/>
              <a:t>Diffusion, implementation, and performance impact of modern management concepts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567680" y="3787650"/>
            <a:ext cx="8183297" cy="306614"/>
          </a:xfrm>
          <a:custGeom>
            <a:avLst/>
            <a:gdLst>
              <a:gd name="connsiteX0" fmla="*/ 0 w 2171129"/>
              <a:gd name="connsiteY0" fmla="*/ 0 h 868451"/>
              <a:gd name="connsiteX1" fmla="*/ 2171129 w 2171129"/>
              <a:gd name="connsiteY1" fmla="*/ 0 h 868451"/>
              <a:gd name="connsiteX2" fmla="*/ 2171129 w 2171129"/>
              <a:gd name="connsiteY2" fmla="*/ 868451 h 868451"/>
              <a:gd name="connsiteX3" fmla="*/ 0 w 2171129"/>
              <a:gd name="connsiteY3" fmla="*/ 868451 h 868451"/>
              <a:gd name="connsiteX4" fmla="*/ 0 w 2171129"/>
              <a:gd name="connsiteY4" fmla="*/ 0 h 86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129" h="868451">
                <a:moveTo>
                  <a:pt x="0" y="0"/>
                </a:moveTo>
                <a:lnTo>
                  <a:pt x="2171129" y="0"/>
                </a:lnTo>
                <a:lnTo>
                  <a:pt x="2171129" y="868451"/>
                </a:lnTo>
                <a:lnTo>
                  <a:pt x="0" y="868451"/>
                </a:lnTo>
                <a:lnTo>
                  <a:pt x="0" y="0"/>
                </a:lnTo>
                <a:close/>
              </a:path>
            </a:pathLst>
          </a:custGeom>
          <a:solidFill>
            <a:srgbClr val="728CAE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lvl1pPr defTabSz="173355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7335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73355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73355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73355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7335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7335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7335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73355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53" b="1">
                <a:solidFill>
                  <a:srgbClr val="FFFFFF"/>
                </a:solidFill>
              </a:rPr>
              <a:t>Selected national &amp; international research collaborations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567681" y="4092905"/>
            <a:ext cx="8167938" cy="1932558"/>
          </a:xfrm>
          <a:custGeom>
            <a:avLst/>
            <a:gdLst>
              <a:gd name="connsiteX0" fmla="*/ 0 w 2171129"/>
              <a:gd name="connsiteY0" fmla="*/ 0 h 1712880"/>
              <a:gd name="connsiteX1" fmla="*/ 2171129 w 2171129"/>
              <a:gd name="connsiteY1" fmla="*/ 0 h 1712880"/>
              <a:gd name="connsiteX2" fmla="*/ 2171129 w 2171129"/>
              <a:gd name="connsiteY2" fmla="*/ 1712880 h 1712880"/>
              <a:gd name="connsiteX3" fmla="*/ 0 w 2171129"/>
              <a:gd name="connsiteY3" fmla="*/ 1712880 h 1712880"/>
              <a:gd name="connsiteX4" fmla="*/ 0 w 2171129"/>
              <a:gd name="connsiteY4" fmla="*/ 0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129" h="1712880">
                <a:moveTo>
                  <a:pt x="0" y="0"/>
                </a:moveTo>
                <a:lnTo>
                  <a:pt x="2171129" y="0"/>
                </a:lnTo>
                <a:lnTo>
                  <a:pt x="2171129" y="1712880"/>
                </a:lnTo>
                <a:lnTo>
                  <a:pt x="0" y="1712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1595" tIns="61595" rIns="30798" bIns="61595" spcCol="1270"/>
          <a:lstStyle/>
          <a:p>
            <a:pPr marL="156183" indent="-156183" defTabSz="446089">
              <a:lnSpc>
                <a:spcPct val="85000"/>
              </a:lnSpc>
              <a:spcBef>
                <a:spcPct val="20000"/>
              </a:spcBef>
              <a:buClr>
                <a:srgbClr val="242852"/>
              </a:buClr>
              <a:buSzPct val="120000"/>
              <a:buFont typeface="Arial" panose="020B0604020202020204" pitchFamily="34" charset="0"/>
              <a:buChar char="•"/>
              <a:tabLst>
                <a:tab pos="78770" algn="l"/>
              </a:tabLst>
              <a:defRPr/>
            </a:pPr>
            <a:endParaRPr lang="en-GB" sz="1454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6153" name="Picture 7" descr="C:\Users\User\Desktop\bilder unis\475px-NationalUniversityofSingapo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56" y="4258592"/>
            <a:ext cx="1215488" cy="55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73"/>
              </p:ext>
            </p:extLst>
          </p:nvPr>
        </p:nvGraphicFramePr>
        <p:xfrm>
          <a:off x="628795" y="4148587"/>
          <a:ext cx="615213" cy="93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4" imgW="866896" imgH="1314286" progId="MSPhotoEd.3">
                  <p:embed/>
                </p:oleObj>
              </mc:Choice>
              <mc:Fallback>
                <p:oleObj name="Photo Editor-Foto" r:id="rId4" imgW="866896" imgH="1314286" progId="MSPhotoEd.3">
                  <p:embed/>
                  <p:pic>
                    <p:nvPicPr>
                      <p:cNvPr id="615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95" y="4148587"/>
                        <a:ext cx="615213" cy="933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37565"/>
              </p:ext>
            </p:extLst>
          </p:nvPr>
        </p:nvGraphicFramePr>
        <p:xfrm>
          <a:off x="2155285" y="5486302"/>
          <a:ext cx="2004536" cy="48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6" imgW="2343477" imgH="571731" progId="MSPhotoEd.3">
                  <p:embed/>
                </p:oleObj>
              </mc:Choice>
              <mc:Fallback>
                <p:oleObj name="Photo Editor-Foto" r:id="rId6" imgW="2343477" imgH="571731" progId="MSPhotoEd.3">
                  <p:embed/>
                  <p:pic>
                    <p:nvPicPr>
                      <p:cNvPr id="615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285" y="5486302"/>
                        <a:ext cx="2004536" cy="488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63460"/>
              </p:ext>
            </p:extLst>
          </p:nvPr>
        </p:nvGraphicFramePr>
        <p:xfrm>
          <a:off x="1337716" y="4258592"/>
          <a:ext cx="1139435" cy="65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8" imgW="2085714" imgH="1190476" progId="MSPhotoEd.3">
                  <p:embed/>
                </p:oleObj>
              </mc:Choice>
              <mc:Fallback>
                <p:oleObj name="Photo Editor-Foto" r:id="rId8" imgW="2085714" imgH="1190476" progId="MSPhotoEd.3">
                  <p:embed/>
                  <p:pic>
                    <p:nvPicPr>
                      <p:cNvPr id="615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716" y="4258592"/>
                        <a:ext cx="1139435" cy="650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936528"/>
              </p:ext>
            </p:extLst>
          </p:nvPr>
        </p:nvGraphicFramePr>
        <p:xfrm>
          <a:off x="2569501" y="4094264"/>
          <a:ext cx="1245366" cy="124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0" imgW="1523810" imgH="1523810" progId="MSPhotoEd.3">
                  <p:embed/>
                </p:oleObj>
              </mc:Choice>
              <mc:Fallback>
                <p:oleObj name="Photo Editor-Foto" r:id="rId10" imgW="1523810" imgH="1523810" progId="MSPhotoEd.3">
                  <p:embed/>
                  <p:pic>
                    <p:nvPicPr>
                      <p:cNvPr id="615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501" y="4094264"/>
                        <a:ext cx="1245366" cy="124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522627"/>
              </p:ext>
            </p:extLst>
          </p:nvPr>
        </p:nvGraphicFramePr>
        <p:xfrm>
          <a:off x="7048472" y="4148587"/>
          <a:ext cx="1564516" cy="70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2" imgW="1828571" imgH="828791" progId="MSPhotoEd.3">
                  <p:embed/>
                </p:oleObj>
              </mc:Choice>
              <mc:Fallback>
                <p:oleObj name="Photo Editor-Foto" r:id="rId12" imgW="1828571" imgH="828791" progId="MSPhotoEd.3">
                  <p:embed/>
                  <p:pic>
                    <p:nvPicPr>
                      <p:cNvPr id="615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472" y="4148587"/>
                        <a:ext cx="1564516" cy="708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AutoShape 35" descr="9k="/>
          <p:cNvSpPr>
            <a:spLocks noChangeAspect="1" noChangeArrowheads="1"/>
          </p:cNvSpPr>
          <p:nvPr/>
        </p:nvSpPr>
        <p:spPr bwMode="auto">
          <a:xfrm>
            <a:off x="4004999" y="2870827"/>
            <a:ext cx="1132645" cy="11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540"/>
          </a:p>
        </p:txBody>
      </p:sp>
      <p:graphicFrame>
        <p:nvGraphicFramePr>
          <p:cNvPr id="616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265485"/>
              </p:ext>
            </p:extLst>
          </p:nvPr>
        </p:nvGraphicFramePr>
        <p:xfrm>
          <a:off x="4264393" y="4849360"/>
          <a:ext cx="1044369" cy="103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4" imgW="1542857" imgH="1523810" progId="MSPhotoEd.3">
                  <p:embed/>
                </p:oleObj>
              </mc:Choice>
              <mc:Fallback>
                <p:oleObj name="Photo Editor-Foto" r:id="rId14" imgW="1542857" imgH="1523810" progId="MSPhotoEd.3">
                  <p:embed/>
                  <p:pic>
                    <p:nvPicPr>
                      <p:cNvPr id="616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393" y="4849360"/>
                        <a:ext cx="1044369" cy="103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64801"/>
              </p:ext>
            </p:extLst>
          </p:nvPr>
        </p:nvGraphicFramePr>
        <p:xfrm>
          <a:off x="5492104" y="5528404"/>
          <a:ext cx="2995940" cy="44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6" imgW="2362530" imgH="352474" progId="MSPhotoEd.3">
                  <p:embed/>
                </p:oleObj>
              </mc:Choice>
              <mc:Fallback>
                <p:oleObj name="Photo Editor-Foto" r:id="rId16" imgW="2362530" imgH="352474" progId="MSPhotoEd.3">
                  <p:embed/>
                  <p:pic>
                    <p:nvPicPr>
                      <p:cNvPr id="616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104" y="5528404"/>
                        <a:ext cx="2995940" cy="446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54744"/>
              </p:ext>
            </p:extLst>
          </p:nvPr>
        </p:nvGraphicFramePr>
        <p:xfrm>
          <a:off x="5680879" y="4993317"/>
          <a:ext cx="2932109" cy="51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8" imgW="7306695" imgH="1295238" progId="MSPhotoEd.3">
                  <p:embed/>
                </p:oleObj>
              </mc:Choice>
              <mc:Fallback>
                <p:oleObj name="Photo Editor-Foto" r:id="rId18" imgW="7306695" imgH="1295238" progId="MSPhotoEd.3">
                  <p:embed/>
                  <p:pic>
                    <p:nvPicPr>
                      <p:cNvPr id="616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879" y="4993317"/>
                        <a:ext cx="2932109" cy="518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44186"/>
              </p:ext>
            </p:extLst>
          </p:nvPr>
        </p:nvGraphicFramePr>
        <p:xfrm>
          <a:off x="5308763" y="4250443"/>
          <a:ext cx="1675879" cy="56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0" imgW="1409897" imgH="476316" progId="MSPhotoEd.3">
                  <p:embed/>
                </p:oleObj>
              </mc:Choice>
              <mc:Fallback>
                <p:oleObj name="Photo Editor-Foto" r:id="rId20" imgW="1409897" imgH="476316" progId="MSPhotoEd.3">
                  <p:embed/>
                  <p:pic>
                    <p:nvPicPr>
                      <p:cNvPr id="616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763" y="4250443"/>
                        <a:ext cx="1675879" cy="566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4000" y="6159801"/>
            <a:ext cx="2895600" cy="180000"/>
          </a:xfrm>
        </p:spPr>
        <p:txBody>
          <a:bodyPr/>
          <a:lstStyle/>
          <a:p>
            <a:r>
              <a:rPr lang="en-US" dirty="0"/>
              <a:t>Orientation Meeting Area Management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5561" y="574821"/>
            <a:ext cx="2686279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53" b="1" dirty="0">
                <a:solidFill>
                  <a:srgbClr val="003056"/>
                </a:solidFill>
                <a:latin typeface="+mj-lt"/>
                <a:ea typeface="+mj-ea"/>
                <a:cs typeface="+mj-cs"/>
              </a:rPr>
              <a:t>Research Mission</a:t>
            </a:r>
          </a:p>
        </p:txBody>
      </p:sp>
      <p:pic>
        <p:nvPicPr>
          <p:cNvPr id="2081" name="Picture 33" descr="Bildergebnis für cbs copenhagen business school">
            <a:extLst>
              <a:ext uri="{FF2B5EF4-FFF2-40B4-BE49-F238E27FC236}">
                <a16:creationId xmlns:a16="http://schemas.microsoft.com/office/drawing/2014/main" id="{9FB311FB-E184-45F5-8C20-4A674049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96" y="4939294"/>
            <a:ext cx="942763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9">
            <a:extLst>
              <a:ext uri="{FF2B5EF4-FFF2-40B4-BE49-F238E27FC236}">
                <a16:creationId xmlns:a16="http://schemas.microsoft.com/office/drawing/2014/main" id="{985293EF-3092-B6D1-BF25-EB8E2042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39617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7" name="Freihandform 26"/>
          <p:cNvSpPr/>
          <p:nvPr/>
        </p:nvSpPr>
        <p:spPr>
          <a:xfrm>
            <a:off x="321860" y="4933200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Bachelor Level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13266" y="4737055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ihandform 31"/>
          <p:cNvSpPr/>
          <p:nvPr/>
        </p:nvSpPr>
        <p:spPr>
          <a:xfrm>
            <a:off x="323761" y="2500995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Master</a:t>
            </a:r>
            <a:br>
              <a:rPr lang="en-GB" sz="1540" dirty="0">
                <a:solidFill>
                  <a:schemeClr val="bg1"/>
                </a:solidFill>
              </a:rPr>
            </a:br>
            <a:r>
              <a:rPr lang="en-GB" sz="1540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33" name="Freihandform 32"/>
          <p:cNvSpPr/>
          <p:nvPr/>
        </p:nvSpPr>
        <p:spPr>
          <a:xfrm>
            <a:off x="323761" y="1196752"/>
            <a:ext cx="1080103" cy="717109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1623203" y="1196752"/>
            <a:ext cx="1691410" cy="770876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198" b="1" dirty="0">
                <a:solidFill>
                  <a:schemeClr val="tx1"/>
                </a:solidFill>
              </a:rPr>
              <a:t>MAN 801</a:t>
            </a:r>
            <a:endParaRPr lang="en-US" altLang="en-US" sz="1198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sz="1198" dirty="0">
                <a:solidFill>
                  <a:schemeClr val="tx1"/>
                </a:solidFill>
              </a:rPr>
              <a:t>Advances in Entrepreneurship and </a:t>
            </a:r>
            <a:r>
              <a:rPr lang="en-US" altLang="en-US" sz="1198" dirty="0" err="1">
                <a:solidFill>
                  <a:schemeClr val="tx1"/>
                </a:solidFill>
              </a:rPr>
              <a:t>Managemnt</a:t>
            </a:r>
            <a:r>
              <a:rPr lang="en-US" altLang="en-US" sz="1198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1619672" y="2120452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630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Introduction to Entrepreneurship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3398802" y="2120453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632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Advanced Entrepreneurship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7886572" y="4827671"/>
            <a:ext cx="1080138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Bachelor thesis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413266" y="2060848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7884385" y="2774744"/>
            <a:ext cx="1080103" cy="7871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Master thesis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467161" y="2987278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feil nach rechts 30"/>
          <p:cNvSpPr/>
          <p:nvPr/>
        </p:nvSpPr>
        <p:spPr>
          <a:xfrm>
            <a:off x="7528555" y="2987278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63960" y="188640"/>
            <a:ext cx="5479200" cy="1141200"/>
          </a:xfrm>
        </p:spPr>
        <p:txBody>
          <a:bodyPr>
            <a:noAutofit/>
          </a:bodyPr>
          <a:lstStyle/>
          <a:p>
            <a:pPr algn="l"/>
            <a:r>
              <a:rPr lang="de-DE" sz="2224" dirty="0"/>
              <a:t>Teaching | </a:t>
            </a:r>
            <a:r>
              <a:rPr lang="en-US" sz="2224" dirty="0"/>
              <a:t>Chair for Entrepreneurship &amp; Family Business Research</a:t>
            </a:r>
            <a:endParaRPr lang="de-DE" sz="2224" dirty="0"/>
          </a:p>
        </p:txBody>
      </p:sp>
      <p:sp>
        <p:nvSpPr>
          <p:cNvPr id="45" name="Abgerundetes Rechteck 44"/>
          <p:cNvSpPr/>
          <p:nvPr/>
        </p:nvSpPr>
        <p:spPr>
          <a:xfrm>
            <a:off x="6298163" y="5788931"/>
            <a:ext cx="664907" cy="337679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6987868" y="5788931"/>
            <a:ext cx="664907" cy="337679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FSS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8" name="Abgerundetes Rechteck 47"/>
          <p:cNvSpPr/>
          <p:nvPr/>
        </p:nvSpPr>
        <p:spPr>
          <a:xfrm>
            <a:off x="7708351" y="5788931"/>
            <a:ext cx="968105" cy="3376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 &amp; FSS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1619672" y="2761565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631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Creativity &amp; Entrepreneurship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3419872" y="2761565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633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de-DE" sz="1198" dirty="0" err="1">
                <a:solidFill>
                  <a:schemeClr val="tx1"/>
                </a:solidFill>
              </a:rPr>
              <a:t>Growing</a:t>
            </a:r>
            <a:r>
              <a:rPr lang="de-DE" sz="1198" dirty="0">
                <a:solidFill>
                  <a:schemeClr val="tx1"/>
                </a:solidFill>
              </a:rPr>
              <a:t> </a:t>
            </a:r>
            <a:r>
              <a:rPr lang="de-DE" sz="1198" dirty="0" err="1">
                <a:solidFill>
                  <a:schemeClr val="tx1"/>
                </a:solidFill>
              </a:rPr>
              <a:t>the</a:t>
            </a:r>
            <a:r>
              <a:rPr lang="de-DE" sz="1198" dirty="0">
                <a:solidFill>
                  <a:schemeClr val="tx1"/>
                </a:solidFill>
              </a:rPr>
              <a:t> </a:t>
            </a:r>
            <a:r>
              <a:rPr lang="de-DE" sz="1198" dirty="0" err="1">
                <a:solidFill>
                  <a:schemeClr val="tx1"/>
                </a:solidFill>
              </a:rPr>
              <a:t>business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5798018" y="2539412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770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R. Seminar on Entrepreneurship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5789749" y="3283173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770</a:t>
            </a:r>
            <a:br>
              <a:rPr lang="en-GB" sz="1198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R. Seminar on Entrepreneurship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5148064" y="2287103"/>
            <a:ext cx="216024" cy="1671959"/>
          </a:xfrm>
          <a:prstGeom prst="rightBrac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bgerundetes Rechteck 52"/>
          <p:cNvSpPr/>
          <p:nvPr/>
        </p:nvSpPr>
        <p:spPr>
          <a:xfrm>
            <a:off x="3449397" y="4883568"/>
            <a:ext cx="1691410" cy="6407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450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 err="1">
                <a:solidFill>
                  <a:schemeClr val="tx1"/>
                </a:solidFill>
              </a:rPr>
              <a:t>Startup</a:t>
            </a:r>
            <a:r>
              <a:rPr lang="en-GB" sz="1198" dirty="0">
                <a:solidFill>
                  <a:schemeClr val="tx1"/>
                </a:solidFill>
              </a:rPr>
              <a:t> &amp; </a:t>
            </a:r>
            <a:r>
              <a:rPr lang="en-US" sz="1200" dirty="0">
                <a:solidFill>
                  <a:srgbClr val="000000"/>
                </a:solidFill>
              </a:rPr>
              <a:t>Business Modelling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392452" y="4827671"/>
            <a:ext cx="1806346" cy="846391"/>
          </a:xfrm>
          <a:prstGeom prst="roundRect">
            <a:avLst>
              <a:gd name="adj" fmla="val 3527"/>
            </a:avLst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654987" y="5822889"/>
            <a:ext cx="148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Elective</a:t>
            </a:r>
            <a:r>
              <a:rPr lang="de-DE" sz="1200" dirty="0"/>
              <a:t> BWL &amp; </a:t>
            </a:r>
            <a:r>
              <a:rPr lang="de-DE" sz="1200" dirty="0" err="1"/>
              <a:t>incoming</a:t>
            </a:r>
            <a:r>
              <a:rPr lang="de-DE" sz="1200" dirty="0"/>
              <a:t> </a:t>
            </a:r>
            <a:r>
              <a:rPr lang="de-DE" sz="1200" dirty="0" err="1"/>
              <a:t>students</a:t>
            </a:r>
            <a:endParaRPr lang="en-US" sz="1200" dirty="0"/>
          </a:p>
        </p:txBody>
      </p:sp>
      <p:sp>
        <p:nvSpPr>
          <p:cNvPr id="38" name="Abgerundetes Rechteck 49">
            <a:extLst>
              <a:ext uri="{FF2B5EF4-FFF2-40B4-BE49-F238E27FC236}">
                <a16:creationId xmlns:a16="http://schemas.microsoft.com/office/drawing/2014/main" id="{D977002D-F1A7-4ED9-92AF-7DD86FF40176}"/>
              </a:ext>
            </a:extLst>
          </p:cNvPr>
          <p:cNvSpPr/>
          <p:nvPr/>
        </p:nvSpPr>
        <p:spPr>
          <a:xfrm>
            <a:off x="3449397" y="3446295"/>
            <a:ext cx="1691410" cy="57686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634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de-DE" sz="1198" dirty="0">
                <a:solidFill>
                  <a:schemeClr val="tx1"/>
                </a:solidFill>
              </a:rPr>
              <a:t>SDG </a:t>
            </a:r>
            <a:r>
              <a:rPr lang="de-DE" sz="1198" dirty="0" err="1">
                <a:solidFill>
                  <a:schemeClr val="tx1"/>
                </a:solidFill>
              </a:rPr>
              <a:t>entrepreneurhsip</a:t>
            </a:r>
            <a:r>
              <a:rPr lang="de-DE" sz="1198" dirty="0">
                <a:solidFill>
                  <a:schemeClr val="tx1"/>
                </a:solidFill>
              </a:rPr>
              <a:t> &amp; </a:t>
            </a:r>
            <a:r>
              <a:rPr lang="de-DE" sz="1198" dirty="0" err="1">
                <a:solidFill>
                  <a:schemeClr val="tx1"/>
                </a:solidFill>
              </a:rPr>
              <a:t>crowdfunding</a:t>
            </a:r>
            <a:endParaRPr lang="en-GB" sz="1198" dirty="0">
              <a:solidFill>
                <a:schemeClr val="tx1"/>
              </a:solidFill>
            </a:endParaRPr>
          </a:p>
        </p:txBody>
      </p:sp>
      <p:pic>
        <p:nvPicPr>
          <p:cNvPr id="42" name="Bild 3" descr="mcei_logo.png">
            <a:extLst>
              <a:ext uri="{FF2B5EF4-FFF2-40B4-BE49-F238E27FC236}">
                <a16:creationId xmlns:a16="http://schemas.microsoft.com/office/drawing/2014/main" id="{EDF926FE-BA76-45B6-B33E-3F11C8B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18" y="4067930"/>
            <a:ext cx="1008112" cy="9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F6ADEF6-DFDD-4BA1-8063-EF63898D0104}"/>
              </a:ext>
            </a:extLst>
          </p:cNvPr>
          <p:cNvSpPr/>
          <p:nvPr/>
        </p:nvSpPr>
        <p:spPr>
          <a:xfrm>
            <a:off x="5906403" y="4950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Extracurricular</a:t>
            </a:r>
            <a:br>
              <a:rPr lang="de-DE" sz="1200" dirty="0"/>
            </a:br>
            <a:r>
              <a:rPr lang="de-DE" sz="1200" dirty="0" err="1"/>
              <a:t>course</a:t>
            </a:r>
            <a:r>
              <a:rPr lang="de-DE" sz="1200" dirty="0"/>
              <a:t> </a:t>
            </a:r>
            <a:r>
              <a:rPr lang="de-DE" sz="1200" dirty="0" err="1"/>
              <a:t>offerings</a:t>
            </a:r>
            <a:br>
              <a:rPr lang="de-DE" sz="1200" dirty="0"/>
            </a:br>
            <a:r>
              <a:rPr lang="de-DE" sz="1200" dirty="0"/>
              <a:t>&amp; Startup Support</a:t>
            </a:r>
          </a:p>
        </p:txBody>
      </p:sp>
      <p:sp>
        <p:nvSpPr>
          <p:cNvPr id="57" name="Abgerundetes Rechteck 39">
            <a:extLst>
              <a:ext uri="{FF2B5EF4-FFF2-40B4-BE49-F238E27FC236}">
                <a16:creationId xmlns:a16="http://schemas.microsoft.com/office/drawing/2014/main" id="{F55296E3-B32F-4089-9E14-D7FABD707BD0}"/>
              </a:ext>
            </a:extLst>
          </p:cNvPr>
          <p:cNvSpPr/>
          <p:nvPr/>
        </p:nvSpPr>
        <p:spPr>
          <a:xfrm>
            <a:off x="1632904" y="4827357"/>
            <a:ext cx="1691410" cy="734189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301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Introduction Strategic &amp; International Management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44CD5CD8-472D-D2F3-45DC-C13FE661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06240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82981" y="268732"/>
            <a:ext cx="6861055" cy="50520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53" dirty="0"/>
              <a:t>Chair of Entrepreneurship and SME Research – </a:t>
            </a:r>
            <a:br>
              <a:rPr lang="en-US" altLang="en-US" sz="2053" dirty="0"/>
            </a:br>
            <a:r>
              <a:rPr lang="en-US" altLang="en-US" sz="2053" dirty="0"/>
              <a:t>Preparing for a career as entrepreneur &amp; in family business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173AAEB-37E4-49F7-A965-92CD8D3661B8}" type="slidenum">
              <a:rPr lang="de-DE" altLang="de-DE"/>
              <a:pPr/>
              <a:t>24</a:t>
            </a:fld>
            <a:endParaRPr lang="de-DE" altLang="de-DE" dirty="0"/>
          </a:p>
        </p:txBody>
      </p:sp>
      <p:sp>
        <p:nvSpPr>
          <p:cNvPr id="8196" name="Rechteck 7"/>
          <p:cNvSpPr>
            <a:spLocks noChangeArrowheads="1"/>
          </p:cNvSpPr>
          <p:nvPr/>
        </p:nvSpPr>
        <p:spPr bwMode="auto">
          <a:xfrm>
            <a:off x="469898" y="1152575"/>
            <a:ext cx="3942527" cy="494072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48DA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7">
              <a:ea typeface="ＭＳ Ｐゴシック" panose="020B0600070205080204" pitchFamily="34" charset="-128"/>
            </a:endParaRPr>
          </a:p>
        </p:txBody>
      </p:sp>
      <p:sp>
        <p:nvSpPr>
          <p:cNvPr id="8197" name="Rechteck 8"/>
          <p:cNvSpPr>
            <a:spLocks noChangeArrowheads="1"/>
          </p:cNvSpPr>
          <p:nvPr/>
        </p:nvSpPr>
        <p:spPr bwMode="auto">
          <a:xfrm>
            <a:off x="4757379" y="1152575"/>
            <a:ext cx="3942526" cy="494072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48DA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7" dirty="0">
              <a:ea typeface="ＭＳ Ｐゴシック" panose="020B0600070205080204" pitchFamily="34" charset="-128"/>
            </a:endParaRPr>
          </a:p>
        </p:txBody>
      </p:sp>
      <p:sp>
        <p:nvSpPr>
          <p:cNvPr id="8198" name="Rechteck 9"/>
          <p:cNvSpPr>
            <a:spLocks noChangeArrowheads="1"/>
          </p:cNvSpPr>
          <p:nvPr/>
        </p:nvSpPr>
        <p:spPr bwMode="auto">
          <a:xfrm>
            <a:off x="483479" y="1152575"/>
            <a:ext cx="3942527" cy="505208"/>
          </a:xfrm>
          <a:prstGeom prst="rect">
            <a:avLst/>
          </a:prstGeom>
          <a:solidFill>
            <a:srgbClr val="748DAF"/>
          </a:solidFill>
          <a:ln w="9525" algn="ctr">
            <a:solidFill>
              <a:srgbClr val="748DA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97">
                <a:solidFill>
                  <a:schemeClr val="bg1"/>
                </a:solidFill>
                <a:ea typeface="ＭＳ Ｐゴシック" panose="020B0600070205080204" pitchFamily="34" charset="-128"/>
              </a:rPr>
              <a:t>Mannheim Center for</a:t>
            </a:r>
            <a:br>
              <a:rPr lang="en-US" altLang="en-US" sz="1797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1797">
                <a:solidFill>
                  <a:schemeClr val="bg1"/>
                </a:solidFill>
                <a:ea typeface="ＭＳ Ｐゴシック" panose="020B0600070205080204" pitchFamily="34" charset="-128"/>
              </a:rPr>
              <a:t>     Entrepreneurship and Innovation</a:t>
            </a:r>
          </a:p>
        </p:txBody>
      </p:sp>
      <p:sp>
        <p:nvSpPr>
          <p:cNvPr id="8199" name="Rechteck 10"/>
          <p:cNvSpPr>
            <a:spLocks noChangeArrowheads="1"/>
          </p:cNvSpPr>
          <p:nvPr/>
        </p:nvSpPr>
        <p:spPr bwMode="auto">
          <a:xfrm>
            <a:off x="4757379" y="1152575"/>
            <a:ext cx="3942526" cy="505208"/>
          </a:xfrm>
          <a:prstGeom prst="rect">
            <a:avLst/>
          </a:prstGeom>
          <a:solidFill>
            <a:srgbClr val="748DAF"/>
          </a:solidFill>
          <a:ln w="9525" algn="ctr">
            <a:solidFill>
              <a:srgbClr val="748DA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97">
                <a:solidFill>
                  <a:schemeClr val="bg1"/>
                </a:solidFill>
                <a:ea typeface="ＭＳ Ｐゴシック" panose="020B0600070205080204" pitchFamily="34" charset="-128"/>
              </a:rPr>
              <a:t>Business Cooperations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216933">
            <a:off x="664105" y="1812605"/>
            <a:ext cx="924857" cy="924857"/>
          </a:xfrm>
          <a:prstGeom prst="rect">
            <a:avLst/>
          </a:prstGeom>
          <a:solidFill>
            <a:srgbClr val="2EB572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wrap="none" lIns="30798" rIns="30798" anchor="ctr"/>
          <a:lstStyle/>
          <a:p>
            <a:pPr algn="ctr" defTabSz="446089">
              <a:defRPr/>
            </a:pPr>
            <a:r>
              <a:rPr lang="de-DE" sz="1283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Inspiration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87091">
            <a:off x="668178" y="4881882"/>
            <a:ext cx="924858" cy="924857"/>
          </a:xfrm>
          <a:prstGeom prst="rect">
            <a:avLst/>
          </a:prstGeom>
          <a:solidFill>
            <a:srgbClr val="3F82F7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wrap="none" lIns="30798" rIns="30798" anchor="ctr"/>
          <a:lstStyle/>
          <a:p>
            <a:pPr algn="ctr" defTabSz="446089">
              <a:defRPr/>
            </a:pPr>
            <a:r>
              <a:rPr lang="de-DE" sz="1283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Support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rot="21416616">
            <a:off x="653240" y="3227731"/>
            <a:ext cx="923499" cy="923499"/>
          </a:xfrm>
          <a:prstGeom prst="rect">
            <a:avLst/>
          </a:prstGeom>
          <a:solidFill>
            <a:srgbClr val="FCD04F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  <p:txBody>
          <a:bodyPr wrap="none" lIns="30798" rIns="30798" anchor="ctr"/>
          <a:lstStyle/>
          <a:p>
            <a:pPr algn="ctr" defTabSz="446089">
              <a:defRPr/>
            </a:pPr>
            <a:r>
              <a:rPr lang="de-DE" sz="1283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Education</a:t>
            </a:r>
          </a:p>
        </p:txBody>
      </p:sp>
      <p:grpSp>
        <p:nvGrpSpPr>
          <p:cNvPr id="8203" name="Gruppieren 21"/>
          <p:cNvGrpSpPr>
            <a:grpSpLocks/>
          </p:cNvGrpSpPr>
          <p:nvPr/>
        </p:nvGrpSpPr>
        <p:grpSpPr bwMode="auto">
          <a:xfrm>
            <a:off x="1855147" y="1843841"/>
            <a:ext cx="2341342" cy="862386"/>
            <a:chOff x="2168920" y="1749548"/>
            <a:chExt cx="2736000" cy="1008000"/>
          </a:xfrm>
        </p:grpSpPr>
        <p:sp>
          <p:nvSpPr>
            <p:cNvPr id="18" name="Rechteck 17"/>
            <p:cNvSpPr/>
            <p:nvPr/>
          </p:nvSpPr>
          <p:spPr>
            <a:xfrm>
              <a:off x="2168920" y="1749548"/>
              <a:ext cx="2736000" cy="100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089">
                <a:defRPr/>
              </a:pPr>
              <a:endParaRPr lang="de-DE" sz="1540"/>
            </a:p>
          </p:txBody>
        </p:sp>
        <p:sp>
          <p:nvSpPr>
            <p:cNvPr id="8240" name="Textfeld 14"/>
            <p:cNvSpPr txBox="1">
              <a:spLocks noChangeArrowheads="1"/>
            </p:cNvSpPr>
            <p:nvPr/>
          </p:nvSpPr>
          <p:spPr bwMode="auto">
            <a:xfrm>
              <a:off x="2177176" y="1784189"/>
              <a:ext cx="2520280" cy="95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6700" indent="-2667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13"/>
                </a:spcBef>
                <a:buSzPct val="80000"/>
                <a:buFont typeface="Wingdings" panose="05000000000000000000" pitchFamily="2" charset="2"/>
                <a:buChar char="§"/>
              </a:pPr>
              <a:r>
                <a:rPr lang="en-US" altLang="en-US" sz="1283" dirty="0">
                  <a:solidFill>
                    <a:srgbClr val="000000"/>
                  </a:solidFill>
                  <a:cs typeface="Arial" panose="020B0604020202020204" pitchFamily="34" charset="0"/>
                </a:rPr>
                <a:t>Founder Talks</a:t>
              </a:r>
            </a:p>
            <a:p>
              <a:pPr eaLnBrk="1" hangingPunct="1">
                <a:spcBef>
                  <a:spcPts val="513"/>
                </a:spcBef>
                <a:buSzPct val="80000"/>
                <a:buFont typeface="Wingdings" panose="05000000000000000000" pitchFamily="2" charset="2"/>
                <a:buChar char="§"/>
              </a:pPr>
              <a:r>
                <a:rPr lang="en-US" altLang="en-US" sz="1283" dirty="0">
                  <a:solidFill>
                    <a:srgbClr val="000000"/>
                  </a:solidFill>
                  <a:cs typeface="Arial" panose="020B0604020202020204" pitchFamily="34" charset="0"/>
                </a:rPr>
                <a:t>Startup Lounge</a:t>
              </a:r>
            </a:p>
            <a:p>
              <a:pPr eaLnBrk="1" hangingPunct="1">
                <a:spcBef>
                  <a:spcPts val="513"/>
                </a:spcBef>
                <a:buSzPct val="80000"/>
                <a:buFont typeface="Wingdings" panose="05000000000000000000" pitchFamily="2" charset="2"/>
                <a:buChar char="§"/>
              </a:pPr>
              <a:r>
                <a:rPr lang="en-US" altLang="en-US" sz="1283" dirty="0">
                  <a:solidFill>
                    <a:srgbClr val="000000"/>
                  </a:solidFill>
                  <a:cs typeface="Arial" panose="020B0604020202020204" pitchFamily="34" charset="0"/>
                </a:rPr>
                <a:t>Startup Conferences</a:t>
              </a:r>
            </a:p>
          </p:txBody>
        </p:sp>
      </p:grpSp>
      <p:grpSp>
        <p:nvGrpSpPr>
          <p:cNvPr id="8204" name="Gruppieren 20"/>
          <p:cNvGrpSpPr>
            <a:grpSpLocks/>
          </p:cNvGrpSpPr>
          <p:nvPr/>
        </p:nvGrpSpPr>
        <p:grpSpPr bwMode="auto">
          <a:xfrm>
            <a:off x="1855147" y="2926237"/>
            <a:ext cx="2341342" cy="1584665"/>
            <a:chOff x="2168920" y="3026574"/>
            <a:chExt cx="2736000" cy="1853188"/>
          </a:xfrm>
        </p:grpSpPr>
        <p:sp>
          <p:nvSpPr>
            <p:cNvPr id="19" name="Rechteck 18"/>
            <p:cNvSpPr/>
            <p:nvPr/>
          </p:nvSpPr>
          <p:spPr>
            <a:xfrm>
              <a:off x="2168920" y="3048809"/>
              <a:ext cx="2736000" cy="17645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089">
                <a:defRPr/>
              </a:pPr>
              <a:endParaRPr lang="de-DE" sz="154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176856" y="3026574"/>
              <a:ext cx="2723304" cy="1853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 marL="266700" indent="-266700">
                <a:spcBef>
                  <a:spcPts val="600"/>
                </a:spcBef>
                <a:buSzPct val="80000"/>
                <a:buFont typeface="Wingdings" pitchFamily="2" charset="2"/>
                <a:buChar char="§"/>
                <a:defRPr sz="1600">
                  <a:solidFill>
                    <a:srgbClr val="000000"/>
                  </a:solidFill>
                  <a:latin typeface="+mj-lt"/>
                  <a:cs typeface="Arial" pitchFamily="34" charset="0"/>
                </a:defRPr>
              </a:lvl1pPr>
            </a:lstStyle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Curricular Courses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Master Theses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Business Development Center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Junior Accelerator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Entrepreneurship </a:t>
              </a:r>
              <a:r>
                <a:rPr lang="en-US" sz="1283" dirty="0" err="1">
                  <a:latin typeface="+mn-lt"/>
                </a:rPr>
                <a:t>Bootcamp</a:t>
              </a:r>
              <a:endParaRPr lang="en-US" sz="1283" dirty="0">
                <a:latin typeface="+mn-lt"/>
              </a:endParaRPr>
            </a:p>
          </p:txBody>
        </p:sp>
      </p:grpSp>
      <p:grpSp>
        <p:nvGrpSpPr>
          <p:cNvPr id="8205" name="Gruppieren 5"/>
          <p:cNvGrpSpPr>
            <a:grpSpLocks/>
          </p:cNvGrpSpPr>
          <p:nvPr/>
        </p:nvGrpSpPr>
        <p:grpSpPr bwMode="auto">
          <a:xfrm>
            <a:off x="1855147" y="4679524"/>
            <a:ext cx="2341342" cy="1387239"/>
            <a:chOff x="2168920" y="5076813"/>
            <a:chExt cx="2736000" cy="1621691"/>
          </a:xfrm>
        </p:grpSpPr>
        <p:sp>
          <p:nvSpPr>
            <p:cNvPr id="20" name="Rechteck 19"/>
            <p:cNvSpPr/>
            <p:nvPr/>
          </p:nvSpPr>
          <p:spPr>
            <a:xfrm>
              <a:off x="2168920" y="5102215"/>
              <a:ext cx="2736000" cy="1511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089">
                <a:defRPr/>
              </a:pPr>
              <a:endParaRPr lang="de-DE" sz="154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176856" y="5076813"/>
              <a:ext cx="2520167" cy="1621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 marL="266700" indent="-266700">
                <a:spcBef>
                  <a:spcPts val="600"/>
                </a:spcBef>
                <a:buSzPct val="80000"/>
                <a:buFont typeface="Wingdings" pitchFamily="2" charset="2"/>
                <a:buChar char="§"/>
                <a:defRPr sz="1600">
                  <a:solidFill>
                    <a:srgbClr val="000000"/>
                  </a:solidFill>
                  <a:latin typeface="+mj-lt"/>
                  <a:cs typeface="Arial" pitchFamily="34" charset="0"/>
                </a:defRPr>
              </a:lvl1pPr>
            </a:lstStyle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Startup Consulting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Online Community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Entrepreneurship Club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Inside the Venture</a:t>
              </a:r>
            </a:p>
            <a:p>
              <a:pPr defTabSz="446089">
                <a:defRPr/>
              </a:pPr>
              <a:r>
                <a:rPr lang="en-US" sz="1283" dirty="0">
                  <a:latin typeface="+mn-lt"/>
                </a:rPr>
                <a:t>Mentoring</a:t>
              </a:r>
            </a:p>
          </p:txBody>
        </p:sp>
      </p:grpSp>
      <p:pic>
        <p:nvPicPr>
          <p:cNvPr id="8206" name="Picture 4" descr="FUCHS PETROLUB S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4"/>
          <a:stretch>
            <a:fillRect/>
          </a:stretch>
        </p:blipFill>
        <p:spPr bwMode="auto">
          <a:xfrm>
            <a:off x="6241768" y="1713464"/>
            <a:ext cx="790407" cy="59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AutoShape 10" descr="data:image/jpeg;base64,/9j/4AAQSkZJRgABAQAAAQABAAD/2wCEAAkGBhQSERUUEhQWFRUVGBcaGBgVFhgYFhcYFRgYFhoYGhYXHyYeHRslHBkYHy8iIycpLSwtGB4xNjAqNScrLCkBCQoKDgwOGg8PGCkkHiEqLjUvNCw1MiwsMjIqNCwsKi01My0tLCwwKiwwMC8sMDQsKiwsLCktKSwsNCwsKSksKf/AABEIAF0CHQMBIgACEQEDEQH/xAAcAAEAAwEBAQEBAAAAAAAAAAAABgcIBQQDAgH/xABPEAABAwICBAcKCwUHAwUAAAABAAIDBBEFEgYHITETIkFRYXGBCBQyNDVyc4KRsyNCUmJ0kpOhorGyFzNTVIMVGMHC0dLTJKPwFmOU4uP/xAAaAQEBAQEBAQEAAAAAAAAAAAAABAUDAgEG/8QAMBEBAAIBAgQEAwcFAAAAAAAAAAECAwQhERIxQQUTIlGRodEjMmFxscHwFBUkUoH/2gAMAwEAAhEDEQA/ALxREQEREBERAREQEREBERAREQEREBERAREQEREBERAREQEREBERAREQEREBERAREQEREBERAREQEREBERAREQEREBERAREQEREBcbSTS6moWZqiSxPgsbtkf5rebpNh0riaxNYbcPZwcdn1LxdrTtawbs7/APActuYKg8QxGSeR0kz3Pe43LnG5P+g5gNgWlpNDOb1X2r+qXNqIptHVYGPa7qmQkUrGwN+U60kh9vFHVY9ahtZpfWSm8lVOegSOaOwNIA7FJdFtUFVVASTHveM7RnF5HDoj2WHnEdRVh4fqaw+MDO2SY875CPujyhXzm0mn9NY4z+G/zTxTNk3mVGsxuoBuJ5geiV4/xXbwvWZiEB2VDnj5M1pB7XcYdhCuR+qrDSLd7AdIklB/Wo3jeoyFwJpZnxu5GycdnVmFnDr4y+RrdNk2tX4w++RlrvEvroxrrhlIZWM4BxsM7buiPX8Zn3jpVkxShzQ5pDmkXBBuCDuII3hZe0h0XqKKTJURlt/BcNrH9LXDYereOUBdvQLWJLh7wx95KZx4zN5Zf40d9x5SNx6DtXLP4fS9efB8HrHqZieXI0Si89BXxzxtlicHseAWuG4g/wDm7kXoWLMcNpXiIi+AiIgIiICIiAiIgIiICIiAiIgIiICIiAiIgIiICIiAiIgIiICIiAiIgIiICIiAiIgIiICIiAiIgIiICIiAiIgIiICIiAuRpXpEyhpZJ37cos1vy3nY1vt39AJXXVI678fMlSylaeLC0Od0ySC+3qZb65VWlw+dlivbu5Zr8lOKvsTxKSolfNK7M95JcT+Q5gBsA5AArh1YatGwtbVVbLyus6ONw2RDeHEH4/L83r3Q3VLoqKus4SQXip7PIO5zyeI09FwXerblWgFo+Iank+xpt7/RLpsXH12ERFiLxERB48XweKqidFOwPY7eDyHkIO8Ec4Wd9OtC34dPkN3RPuYnnlA3tPJmGy/YeXZpRcHTXRltdSPhNs/hRuPxZG7uw7WnoJV2j1U4b8J+7PX6p8+KMkfiqrVBpoaecUsrvgpjxLnYyU7ux27rt0q81kl7HMcQbtc02PIQQfzBWmdCcf78oYZj4Rblf57OK72kX7QqfEsERMZa9+rlpcnGOSezuoqm1ua33UL+9KPLw9gZJHC4izC7WtadheQQduwAjYb7KQqcer6x5zTVE7t9g57rdTG7AOoLIWtkIsZsxKtpHgiSogdvHGkjP+F1beq3XdLJMylxAh3CENjnsGkOOxrZANhB3B2wg773uAvFEWV9LNYWIx11UxlZO1jJ5mtaJCAGtkcAAOYBBqhFFtV+IST4VSyzPdJI9ji5zjdxPCPG09QC9WmumkGGUxmnNydkcbfCkfzDmHKTyDsBDvpdZS0o1v4hWOPwzoIzujgJYAPnPHGd03NugKONbVuHCDvgg/HHCEfWQbQRZK0d1p4jRuBZUPkYN8cxMjCObjG7fVIWi9X2sCHFYM7BklZYSxE3LCdxB5WmxsegjkQSpF4MfmLKWdzSQ5sUpBG8EMcQR2rKP7SsT/nqj7QoNeooLqg05/tGhHCOvUQWZLzu+RJ6wG3pa7oU5KD+osvacaf4hFiVXHHWTsYyeVrWtkIDWh5AAHMtCaC1b5cNpJJHF73wROc5xuXEtBJJ50HdRFUOvrTqakFPT0sropH3ke5hs4MF2NFxyE5j6gQW8iyJFrOxNrge/ZzYg2LyQbbbEcoWrcDxZtVTQzs8GVjXjozAG3WDcdiD3IipfX5pTVUk9MKaokhDo3lwjcWgkOABNkF0Iqc1A6T1VW+rFTPJMGNhy8I4uy5jJe1+ew9iuNAREQERQnXHistNhUssEjopA+IBzDZwBeAdvUgmyLNWrLTuvnxWlimq5pI3PIc1zyWkZHHaOsLQekk7mUdQ9hLXNhlLSN4IjcQR0goOkiyF+0rE/wCeqPtCn7SsT/nqj7QoNeoskUutXFI3XFbKeh5Dx7HghW3qz13irkbS1rWsmfsjkbsZI7ka5p8F55LbCdmzZcLcRFljS7WFiEdfVMZWTtYyeZrWiQgNa2RwAA5gEGp0UR1T4lLUYTTSzPdJI4S5nvN3G00jRc9QA7FLigIsz6ydPK+HFKqOKrmZGySzWteQ1oytNgFbmpbF5qnDGyVEj5XmWQZnm7rAiwugniKgNdmmVZS4nwdPUyxM4GM5WPIbcl1zYcuxeTVRrYqG1zYq6ofLFPZgMjr8HITxHAncCeKesHkQaKRFVmvvSGopKemdTTSQl0jw4xuLSQGXsbILTRUhqF0rq6urnbU1EszWwggSOLgDnaLi/LZXegIufpDjDaSlmqH+DFG5/WWjY3rJsO1ZUk1m4mST37OLknZIQNvMOQINdoqj1C6czVbainqpXSysIkY55u4sdxXC/M1wb9dW4gIiICIiAsr6R4hw9XPL/EleR1Zjl+6y1DXyZYnnmY4+wErJt1teFV3tb8kOsnpDQWp7ChFhrH240znSHqvkb+FoPapuuNoZEG4fSAbuAi+9gK6OI1zYYpJX7Gxtc93U0En8ll5pm+W0+8q6RFaR+T0XS6zHVab1r3uf31UNzOLsrZpA1tzewAdYAbgF8f8A1hW/zlT/APIl/wBy0f7Vf/aEv9ZX2aiRV3qb74kp5aiommlD3ZYxJI94AZ4TgHEja429VQrWVpxOcQkZT1EsccVo7RyPYC5vhkhpFzmJF/mhS00dr5ZxRPTu7WzxWkXmOq+bos2YFjdfVVMUDayqvK9rb8PLsB8I+FyNuexaRYywA27BbaSTs5ydpXnU6adPMRM8eL7iy+ZvEM761sKEGJzWFmy5ZR64434w49qmOo7Gg2GoiebBr2Pb/UaWn3Y9q5eveId9wO5TCR9V7iP1FQ/RjETFwliRmybujN/qtiK+fpIifaPkh4+XmmUU02nc/EaxzzdxqJr36JHAD2ABab1WU9M3C6bvXJZ0bTIW2zGWw4TORtzB1xt3bOSyq/XDqln75krKOMyslOaSNgu9j/jODRtc1x27LkEnZZVPR4lUUryYpJYHjfkc6Nw6DYg+1fnGo2LjmBQ1kL4ahgex4IIIFx85pO5w3ghZ2k1B4mHHK2IgE5TwrQSAdhtyLyYPrxxSC2aZs7RyTMB/E3K72lWTof3QUE72xVsfe7nGwkDs0Nz8q/GYOnaOchBaGFCQQRcNbheDZwljcZ8ozWPLxrrIOmvlGs+kz+8ctkA3WN9NfKNZ9Jn945BpfVB5Go/Md7x6ojXJpS6sxOUAngqcmKMcnENnu6y++3mDeZXvqg8jUfmO969ZTqZy97nu3ucXHrcbn80F26jNWkUkQr6pgkLnEQMeLsAYbGQg7CcwIF92W+8i14BttgXC0CpwzDKJrd3e8J7SwEn2kr56eaYjDKTvh0ZlGdrMocGnjX23IPMgheuDVQKtnfFFEO+g4B7WZWiZp2Em9hnbsN+UXG3ZaLaqtBcVoMSilkpnMhcHMlPCRkZHDYSA4nY4NPYut/eWi/kn/bN/2L34B3QEdVVQ04pHtM0jIw4ytIbncG3tl22ugsjSXxOp9BL7tyxrRUjpZGRttme5rRfYLuIaLnrK2TpL4nU+gl925ZB0a8cpvTRe8ag7mgek8mEYiHSBzWhxiqGcuW9nbPlNIzDpbblWsYpmvYHNIc1wBBBuCCLgg8xCoXugdB+DlbiETeJKQyYAbpLcV/U4Cx6WjlcpBqC044andQyu+EgF4iTtdFfwethPscOZBTusTytW/SZf1lae1deSqH6PD+gLMOsTytW/SZf1lae1deSqH6PD+gIJEsiaytI+/cSqJgbsDskfNwcfEaR12LvWWkdZ+kfeWGVEoNnubwcfPnl4oI6QCXeqsxaEYCa2vp6e1w+QZ/Rt4z/wgoPTphoc+hZRudf/AKmnbKb8jyTmZ2NMftVzdzxpFwtDJTOPGp33b6OW7h7Hh/tC9Gv/AAATYYJmjjUz2u/pyWjcPaWH1VU2pfSLvTFYsxsye8Lub4QjIfrhvYSg1SqC7pTxik9HJ+tqv1UF3SnjFJ6OT9bUH27mj95W+bB+cqvdUR3NH7yt82D85Ve6AiIgKvte3kabz4feNVgqvte3kabz4feNQUbqi8s0fpD7t609pX4jVfR5vduWYdUXlmj9IfdvWntK/Ear6PN7tyDHOHj4WPz2/qC2l/Z0X8Nn1G/6LF2HfvY/PZ+oLbSCLaWauKOvicx8MbJCDllYxrZGO5DcWzC/xTsP3rKFfRPp53xP4skL3NNjucxxBsesb1thZL1twhuM1gH8QHtcxjj95KDSegGkBrcOp6h2172Wf57CWPPa5pPassaceUq36TP7xy0BqBeThDb8k0oHVcH8yVn/AE48pVv0mf3jkGkdS3kSk6pffyqblQjUt5EpOqX38qm5QZJ1seWKz0v+Vqu/UF5Ib6WX8wqQ1seWKz0v+Vqu/UF5Ib6WX8wgq7ugvK39CL83qv5cNkbCycj4ORz2td86PKXN6DZzT2qwO6C8rf0IvzepNq40RbiWjk8BsH98SOicfiytZHlPUdrT0OKCb6n9OP7QoQJHXqILMlvvcLcST1gNvzmuUW7pTxak9K/9AVXaA6USYTiIdIHNaHGKoYd+W9nbPlNIzDpbblVnd0bM19JRuaQ5rpHEEG4IMYIIPMQg4Xc2+O1PoB7xq0Is99zb47U+gHvGrQiCo+6J0j4KjipWnjVD8z/RxWNj1vLfqFU5ovoc+sp62Zt7UkPCbOV2YHL9m2U9YC6WuHSLvzFZiDdkPwLOqO4ce15ee0K5tR+jQhwkOkaL1RdI4Eb2EZGA9BaM3roKP1XaRd5YpTyE2Y53BybdmSXiknoByu9Va3WMNJsGNJWT05v8FI5oJ3loPFPa2x7VqnVvpF37htPMTd+TJJz8JHxHE9ds3rIJMiIgIiIPnPFma5vygR7RZZMkjLXFp3gkHrGwrW6zTrEwk0+I1DLWDnmRvNll4/3Ekdi2PCr8LWr7/sh1ldole2r+r4TDaV3/ALTWnrj4h+9pUb1147wVE2Bp41Q6x9HHZzva7IO0ry6jscD6eWmJ40Ts7R8yTfbqcD9YKC61sd75xGQA3ZD8E3rbfOfrkjsC84dP/lzE9Inj9Hq+X7GJ90OX7hiL3BrRdziABzkmwHtX4U11R4H3xiLHkXZTjhD5w2MHXmOb1StvLkjHSbz2Z9K81ohb8rmYVhXJ/wBPDYczpP8A7SH71m2SQuJc43JJJJ5SdpPtVw69Mdyxw0rTteeEf5reKwdrsx9QKnFD4djmKTknraVGqt6orHZZ+o3As9RLUuGyJuRnnybz2NFvXV1KM6ucC70w+FhFnvHCP86TbY9TcrexSVzgBc7AOU8ixtXl83NMrsNOSkQozXjVh1dGwHwIW36C97z+WVc3VzgDqnh7X4nB7vncJ/ouLpjjffdbPODdr3kM8xvFZ+EA9qt3UnhPBULpSNs8hI8yPiD8Wc9q2Mszp9LEd9vqipHmZp9n2OvHCf47/sJv9qlFZg1JWxtdLDFM1zQ5pkja42cAQQXC42LMmtTQqTD66TingJnOfC63Fs43LL/Kbe1uax5VINB9e81FAynnhFRHGMrHB+SRrRuaSQQ4DcNxA5SvzrTWVjeobDZwTEx9O48sTyW36WSXFugWWeNKtHn0NXNTSEOdE62YbnAgOabcl2uBtyXVu4h3SoyEQUZz8hll4oPS1rbnquFUM0tRiNYXWdNUVD72aNrnHkA3AAdgA5gg01qdxJ8+D0zpCS5oey55RG9zG+xoA7FmrTXyjWfSZ/eOWrtCtHu8aGCmvcxs4xG4vcS95HRmcbdFllHTXyjWfSZ/eOQaX1QeRqPzHe8esxaUYUaasqICLcHK9o6g45T1Ftj2rT2qDyNR+Y73j1Bte2rd8p/tCmYXODQJ2NF3ENFmygDabDY7oDTyFBONUWPNqsJpyDxoWiF45Q6IZRfrbld6y6mmmiEeJU3e8r3sbna67Mua7b2HGBFtqy3obp1U4ZKX07hZ1s8b9scgG64BBuLmxBBFz0q0Yu6X4nGoePbkns0ntjuPvQebTjUvQ4fQzVJqZy5gsxp4OzpHbGt2Nva+025AVW+rzyrQ/SYf1hdTSPS6ux6piiDb3daKCO+QE73Enebb3HYBfcLrn6BQlmL0bXbC2qiB6xIAUGq9JPEqj0Evu3LIOjXjlN6aH3jVr7STxKo9BL7tyyDo145Temh941BsPG8Hjq6eSnmF45WlrucX3EdINiDzgLJ8jajBcT5paaTZyNkYf8r2H2OWvlUuvzQfvinFbE34WnFpABtdDe9/UJv1F3Mgo3S3E2VNdUTx3ySyve24sbPcSLjn2rVWrryVQ/R4f0BY/C17oBKG4RRucbBtNESTuADASUFUd0dpHmmgo2nZGOFfzZ33awHpDQ4+uqz0Q0tlw6o4eBsbpMjmjhWlwAda5ABG3ZbqJX40vx41tbPUm/wshLb7wwcVg7Gho7Feegepigfh9PJWU5knkYHuPCzNsH8ZrcrHgCzS0bt90FdYrr2r6iCSCWOmLJWOY60b72cCDY59+3Yq7jkLSHA2IIII3gjaCtUfsSwj+U/79R/yKkNcWhkeHV4bTsLIJY2vYLucARxHtzPJJ2jNtPxwg0fodj4raGCpFryRgutuDxxXjseHBU33SnjFJ6OT9bV1u5x0izQz0bjtjIlZz5X2a8DoDg0+uuT3SnjFJ6OT9bUH27mj95W+bB+cqvdZG0E1iT4UZTAyJ/DBgdwocbZMxFsrh8oqX/3j67+BS/Vl/wCRBopFnX+8fXfwKX6sv/Ir50dxF1RSU8zwA6WKN7g29gXsDiBfbbag6Kr7Xt5Gm8+H3jVYKr7Xt5Gm8+H3jUFG6ovLNH6Q+7etPaV+I1X0eb3blmHVF5Zo/SH3b1p7SvxGq+jze7cgx1h372Pz2fqC20sQQS5XNcPikH2G6tz+8lVfysH1pP8AVBoCaUNaXOIDWgkkmwAAuSTzWWN9L8ZFXXVFQPBlle5t/k3s38ICkumGuatxCIwnJDE7wmxB13jmc9xJt0C1+VfDVhq7kxOpaXNIpY3Ayv3AgbeDaeVx3bNwN+YEL71Q4QafCKZrhZz2mU/1XF7fwlqzXp2wjE60H+Zn945bEYwAAAAACwA2AAcgCzhr40MfT1rqtjSYKixLgNjJQAHNPNmtmHPd3MgtjUnIDgtLY3twoPQeHkNvYR7VOSsp6u9as+FZmBgmgecxjcS0h1rZmPANibC4IINhu3qY4x3SUjoy2mpWxPI2Pkk4TL0hgaAT1m3QUEC1qyA4xWEG/wAKR2gNBHtBCvLUG0jB2dMspH1rfmCs30tLNV1AYwOlmmf1ue9xuST7SSekla80N0eFDQwUwIJiZZxG4vcS55HQXE26LIKB7oLyt/Qi/N6snuePJTvpEn6I1W3dBeVv6EX5vVk9zx5Kd9Ik/RGgiHdA6D8HK2vibxJSGTADdIBxX+sBY9LR8pQHE9MHVGF09JISX00riwnlic3Y2/O11wOggci1djmDx1dPJTzC8crS13OL7iOkGxHSAsfaS6PyUVVLTSjjRutfkc3e1w6C0g9qCy+5t8dqfQD3jVc2nWkIoaCoqL2cxhyekdxWfiI7AVTPc2+O1PoB7xq63dH6R2bT0TTvvNIOgXZGPbnPYEFFudc3O0lWTRa/K+KNkTI6YMja1jRwb9jWgNA/ecwXx1LaDRYjVSd8szwQx3cMzm3e82YLsIO4PO/4oVzfsSwj+U/79R/yIM2aVaTyYhUuqZmxtkcGh3BtLWnKMoNiTtsAN/IFa3c4aR2fUUbjscBNGOkWZIOsjIfVK62srU/Qw4bPNRwFksQD78JK+7GkZxZ7yPBud3xVTWg2kBoa+nqL2ax4z+jdxH/hJ+5BsVF/GuuLjaDyjlX9QEREBVhrs0YMkLKtgu6HiyW5Y3HY71XH2PPMrPXznga9rmPAc1wIcDtBBFiCOay7YMs4rxeOzxkpF6zWWXtG9IpKKobPF4QDgQdzmuFiD9x6wFzHvJJJNyTck7yTtJUp1gaEvw+oIAJgkJMT+jfkcflD7xt57RVfq8dqXjzK92PaLV9M9hXxqYwPgaEzOFnVDs3qMu1n35nesFSOF4c6eaOFnhSPawdGY2v2b+xaC04xFuH4U8R8WzGwxc4LhkB6w0F3qqDxC02iuGvW0qNNHDjeeyktO8d77r5pQbszZWc2RnFaR12LvWX80FwLvuvhiIu3Nmf5jOM4dtsvrLgq4tReBWZNVOG1x4Jnmts556i7KPVKo1F4wYJ4do4Q5448zJutdVzre01FPAaWJ3w0ws+x2xxHffpduHRc8y++nGteGlDoqYtmqN2zbHGedxG8/NHbZUZWVj5pHSSOL3vN3OO0kn/y1ll6HRTaYyXjaOivUZ4iOWvV98Ewh9VURwRjjSOAHMBvLj0AXPYtRYbh7IIY4oxZkbWtb1NFvaoRqq0DNHH3xO208o2NO+Jh25fOOwnmsBzqwFy8Q1MZb8tekPWmxcleM9ZePFsHhqojFURtljO9rxcXG4jmPSNqrnE+54w+QkxPnhv8UOa9o+uC78StJFnKlQ0vc3UgPwlTO4czRG377FTzRTQCjw4HvaIB7tjpHHNIRzZjuHQLDoUiRAUBxDUjhs0skr2S55Hue60rgMzyXGw5NpU+RB4MBwSOjp46eEERxghocbmxJdtJ6SV70RBBdJtTOHVri8xuhkO0ugIZmPOWEFl+mwJUai7m2lzcaqnLeYCMH22P5K30QR7RPQOjw5pFLFZzhZ0jjmkcOYuO4dAsOhcuDVBQMqxVtZIJRLww+EOXPmz+DzX5FNUQfGrpWyRvjd4L2uabbDZwLTt6ioJSajcNjkZI1kuZjmuF5Xb2kEbOsKwUQF+JYg5pa4AtIIIIuCDsII5l+0QV0dQmF3/dyj+s7Ypg3RuIUXeQzCHguB2O4+TLltm57bLrqogrpuoTCwf3cv2zlYjW2FhsAX9RAUd0v0CpcSEffTXHgs2UtcWkZ7XFxvHFHsUiRBDtGdVVFQTiemEjXhrm7ZC4EO3gg7+Q9gXq0u1d0mJPjfVNeTGC1uV5bscQTe3UpOiCuf2B4X8iX7ZyfsDwv5Ev2zlYyIK5/YHhfyJftnKe4dQNghjhjvkiY1jbm5ysAaLnl2BelEBcvSXRuGup3U9QHGNxaSGuym7SHDaOkLqIghGB6ncPpKiOohbIJIzdt5SRcgjaOXYSphW0jZY3xv8ABka5jrGxs8Fp29RX3RBXP7A8L+RL9s5P2B4X8iX7ZysZEECodR+FRuzGB0ltwkle5v1QQD23U3o6NkTGxxMaxjRZrWANaB0AbAvsiAvjWUbJWOjlY17HCzmvAc1w5iDsK+yIKxxjufcPlcXRGanv8Vjg5nskBP3rn03c3UgPwlTO4czRG37yCreRBHtFdAaPDge9oQ1xFnSOOaRw5s53DoFh0KQoiCIaUarKLEJ+HqGyF+UN4shaLNvbYOtdbRXRSDD4TDTBwYXl/GcXHM4AHafNC7KICiulmrSixGRstSxxe1uXMx5aS29wDbfYk26ypUiCLaJat6PDZHyUzXhz25TmeXC1w7cekLy6R6pqGuqHVFQJXSODRslIADQGgADcNntJUzRBwdEtCqbDY3x0rS0PdmcXOLnEgWG08g5ukrvIiD5VVM2RjmPF2vaWuHO1wsR7Cq+/YHhfyJftnKxkQefDqFsMUcTCS2NrWNzG7rNAaLnlNhvXoREBERAREQePF8IiqYnQzsD2O3g/cQd4I5CFROmmqyejLpIQ6an35mi72Dme0fqGzqWgkVWn1V8E7dPZxy4a5I3UbqSwPhat9QRxYG8Xz5LtHsbm9oXo15Y7nqIqZp2RNzv8+TcD1NF/XVxUtBHHm4NjWZ3ZnZWhuZ1gMxtvNgNqrTTTVMJZpKkVTgZHFxa6MOt0AhzdgFgNm4KzFqaZNT5l9ttv58XG+K1cXJVTK6jtJ6kwNpxM5sLQQI2cVpuSTmy2Lrkk8a6ltJqmzut3zb+j/wDopfheo2lYbzyyzdAtG3ttd34lo5NZgj708f8AiWuDJPRTGH4bJPII4WOke7c1ouevoHSdgV16v9VLKQtnqssk42taNrIjz/Of07hyc6m+FYHBTNyU8TI2/NaAT1neT1le5ZWp8QtljlptHzWYtNFN53kREWaqf//Z"/>
          <p:cNvSpPr>
            <a:spLocks noChangeAspect="1" noChangeArrowheads="1"/>
          </p:cNvSpPr>
          <p:nvPr/>
        </p:nvSpPr>
        <p:spPr bwMode="auto">
          <a:xfrm>
            <a:off x="133092" y="70451"/>
            <a:ext cx="260753" cy="26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97"/>
          </a:p>
        </p:txBody>
      </p:sp>
      <p:sp>
        <p:nvSpPr>
          <p:cNvPr id="8208" name="AutoShape 12" descr="data:image/jpeg;base64,/9j/4AAQSkZJRgABAQAAAQABAAD/2wCEAAkGBhQSERUUEhQWFRUVGBcaGBgVFhgYFhcYFRgYFhoYGhYXHyYeHRslHBkYHy8iIycpLSwtGB4xNjAqNScrLCkBCQoKDgwOGg8PGCkkHiEqLjUvNCw1MiwsMjIqNCwsKi01My0tLCwwKiwwMC8sMDQsKiwsLCktKSwsNCwsKSksKf/AABEIAF0CHQMBIgACEQEDEQH/xAAcAAEAAwEBAQEBAAAAAAAAAAAABgcIBQQDAgH/xABPEAABAwICBAcKCwUHAwUAAAABAAIDBBEFEgYHITETIkFRYXGBCBQyNDVyc4KRsyNCUmJ0kpOhorGyFzNTVIMVGMHC0dLTJKPwFmOU4uP/xAAaAQEBAQEBAQEAAAAAAAAAAAAABAUDAgEG/8QAMBEBAAIBAgQEAwcFAAAAAAAAAAECAwQhERIxQQUTIlGRodEjMmFxscHwFBUkUoH/2gAMAwEAAhEDEQA/ALxREQEREBERAREQEREBERAREQEREBERAREQEREBERAREQEREBERAREQEREBERAREQEREBERAREQEREBERAREQEREBERAREQEREBcbSTS6moWZqiSxPgsbtkf5rebpNh0riaxNYbcPZwcdn1LxdrTtawbs7/APActuYKg8QxGSeR0kz3Pe43LnG5P+g5gNgWlpNDOb1X2r+qXNqIptHVYGPa7qmQkUrGwN+U60kh9vFHVY9ahtZpfWSm8lVOegSOaOwNIA7FJdFtUFVVASTHveM7RnF5HDoj2WHnEdRVh4fqaw+MDO2SY875CPujyhXzm0mn9NY4z+G/zTxTNk3mVGsxuoBuJ5geiV4/xXbwvWZiEB2VDnj5M1pB7XcYdhCuR+qrDSLd7AdIklB/Wo3jeoyFwJpZnxu5GycdnVmFnDr4y+RrdNk2tX4w++RlrvEvroxrrhlIZWM4BxsM7buiPX8Zn3jpVkxShzQ5pDmkXBBuCDuII3hZe0h0XqKKTJURlt/BcNrH9LXDYereOUBdvQLWJLh7wx95KZx4zN5Zf40d9x5SNx6DtXLP4fS9efB8HrHqZieXI0Si89BXxzxtlicHseAWuG4g/wDm7kXoWLMcNpXiIi+AiIgIiICIiAiIgIiICIiAiIgIiICIiAiIgIiICIiAiIgIiICIiAiIgIiICIiAiIgIiICIiAiIgIiICIiAiIgIiICIiAuRpXpEyhpZJ37cos1vy3nY1vt39AJXXVI678fMlSylaeLC0Od0ySC+3qZb65VWlw+dlivbu5Zr8lOKvsTxKSolfNK7M95JcT+Q5gBsA5AArh1YatGwtbVVbLyus6ONw2RDeHEH4/L83r3Q3VLoqKus4SQXip7PIO5zyeI09FwXerblWgFo+Iank+xpt7/RLpsXH12ERFiLxERB48XweKqidFOwPY7eDyHkIO8Ec4Wd9OtC34dPkN3RPuYnnlA3tPJmGy/YeXZpRcHTXRltdSPhNs/hRuPxZG7uw7WnoJV2j1U4b8J+7PX6p8+KMkfiqrVBpoaecUsrvgpjxLnYyU7ux27rt0q81kl7HMcQbtc02PIQQfzBWmdCcf78oYZj4Rblf57OK72kX7QqfEsERMZa9+rlpcnGOSezuoqm1ua33UL+9KPLw9gZJHC4izC7WtadheQQduwAjYb7KQqcer6x5zTVE7t9g57rdTG7AOoLIWtkIsZsxKtpHgiSogdvHGkjP+F1beq3XdLJMylxAh3CENjnsGkOOxrZANhB3B2wg773uAvFEWV9LNYWIx11UxlZO1jJ5mtaJCAGtkcAAOYBBqhFFtV+IST4VSyzPdJI9ji5zjdxPCPG09QC9WmumkGGUxmnNydkcbfCkfzDmHKTyDsBDvpdZS0o1v4hWOPwzoIzujgJYAPnPHGd03NugKONbVuHCDvgg/HHCEfWQbQRZK0d1p4jRuBZUPkYN8cxMjCObjG7fVIWi9X2sCHFYM7BklZYSxE3LCdxB5WmxsegjkQSpF4MfmLKWdzSQ5sUpBG8EMcQR2rKP7SsT/nqj7QoNeooLqg05/tGhHCOvUQWZLzu+RJ6wG3pa7oU5KD+osvacaf4hFiVXHHWTsYyeVrWtkIDWh5AAHMtCaC1b5cNpJJHF73wROc5xuXEtBJJ50HdRFUOvrTqakFPT0sropH3ke5hs4MF2NFxyE5j6gQW8iyJFrOxNrge/ZzYg2LyQbbbEcoWrcDxZtVTQzs8GVjXjozAG3WDcdiD3IipfX5pTVUk9MKaokhDo3lwjcWgkOABNkF0Iqc1A6T1VW+rFTPJMGNhy8I4uy5jJe1+ew9iuNAREQERQnXHistNhUssEjopA+IBzDZwBeAdvUgmyLNWrLTuvnxWlimq5pI3PIc1zyWkZHHaOsLQekk7mUdQ9hLXNhlLSN4IjcQR0goOkiyF+0rE/wCeqPtCn7SsT/nqj7QoNeoskUutXFI3XFbKeh5Dx7HghW3qz13irkbS1rWsmfsjkbsZI7ka5p8F55LbCdmzZcLcRFljS7WFiEdfVMZWTtYyeZrWiQgNa2RwAA5gEGp0UR1T4lLUYTTSzPdJI4S5nvN3G00jRc9QA7FLigIsz6ydPK+HFKqOKrmZGySzWteQ1oytNgFbmpbF5qnDGyVEj5XmWQZnm7rAiwugniKgNdmmVZS4nwdPUyxM4GM5WPIbcl1zYcuxeTVRrYqG1zYq6ofLFPZgMjr8HITxHAncCeKesHkQaKRFVmvvSGopKemdTTSQl0jw4xuLSQGXsbILTRUhqF0rq6urnbU1EszWwggSOLgDnaLi/LZXegIufpDjDaSlmqH+DFG5/WWjY3rJsO1ZUk1m4mST37OLknZIQNvMOQINdoqj1C6czVbainqpXSysIkY55u4sdxXC/M1wb9dW4gIiICIiAsr6R4hw9XPL/EleR1Zjl+6y1DXyZYnnmY4+wErJt1teFV3tb8kOsnpDQWp7ChFhrH240znSHqvkb+FoPapuuNoZEG4fSAbuAi+9gK6OI1zYYpJX7Gxtc93U0En8ll5pm+W0+8q6RFaR+T0XS6zHVab1r3uf31UNzOLsrZpA1tzewAdYAbgF8f8A1hW/zlT/APIl/wBy0f7Vf/aEv9ZX2aiRV3qb74kp5aiommlD3ZYxJI94AZ4TgHEja429VQrWVpxOcQkZT1EsccVo7RyPYC5vhkhpFzmJF/mhS00dr5ZxRPTu7WzxWkXmOq+bos2YFjdfVVMUDayqvK9rb8PLsB8I+FyNuexaRYywA27BbaSTs5ydpXnU6adPMRM8eL7iy+ZvEM761sKEGJzWFmy5ZR64434w49qmOo7Gg2GoiebBr2Pb/UaWn3Y9q5eveId9wO5TCR9V7iP1FQ/RjETFwliRmybujN/qtiK+fpIifaPkh4+XmmUU02nc/EaxzzdxqJr36JHAD2ABab1WU9M3C6bvXJZ0bTIW2zGWw4TORtzB1xt3bOSyq/XDqln75krKOMyslOaSNgu9j/jODRtc1x27LkEnZZVPR4lUUryYpJYHjfkc6Nw6DYg+1fnGo2LjmBQ1kL4ahgex4IIIFx85pO5w3ghZ2k1B4mHHK2IgE5TwrQSAdhtyLyYPrxxSC2aZs7RyTMB/E3K72lWTof3QUE72xVsfe7nGwkDs0Nz8q/GYOnaOchBaGFCQQRcNbheDZwljcZ8ozWPLxrrIOmvlGs+kz+8ctkA3WN9NfKNZ9Jn945BpfVB5Go/Md7x6ojXJpS6sxOUAngqcmKMcnENnu6y++3mDeZXvqg8jUfmO969ZTqZy97nu3ucXHrcbn80F26jNWkUkQr6pgkLnEQMeLsAYbGQg7CcwIF92W+8i14BttgXC0CpwzDKJrd3e8J7SwEn2kr56eaYjDKTvh0ZlGdrMocGnjX23IPMgheuDVQKtnfFFEO+g4B7WZWiZp2Em9hnbsN+UXG3ZaLaqtBcVoMSilkpnMhcHMlPCRkZHDYSA4nY4NPYut/eWi/kn/bN/2L34B3QEdVVQ04pHtM0jIw4ytIbncG3tl22ugsjSXxOp9BL7tyxrRUjpZGRttme5rRfYLuIaLnrK2TpL4nU+gl925ZB0a8cpvTRe8ag7mgek8mEYiHSBzWhxiqGcuW9nbPlNIzDpbblWsYpmvYHNIc1wBBBuCCLgg8xCoXugdB+DlbiETeJKQyYAbpLcV/U4Cx6WjlcpBqC044andQyu+EgF4iTtdFfwethPscOZBTusTytW/SZf1lae1deSqH6PD+gLMOsTytW/SZf1lae1deSqH6PD+gIJEsiaytI+/cSqJgbsDskfNwcfEaR12LvWWkdZ+kfeWGVEoNnubwcfPnl4oI6QCXeqsxaEYCa2vp6e1w+QZ/Rt4z/wgoPTphoc+hZRudf/AKmnbKb8jyTmZ2NMftVzdzxpFwtDJTOPGp33b6OW7h7Hh/tC9Gv/AAATYYJmjjUz2u/pyWjcPaWH1VU2pfSLvTFYsxsye8Lub4QjIfrhvYSg1SqC7pTxik9HJ+tqv1UF3SnjFJ6OT9bUH27mj95W+bB+cqvdUR3NH7yt82D85Ve6AiIgKvte3kabz4feNVgqvte3kabz4feNQUbqi8s0fpD7t609pX4jVfR5vduWYdUXlmj9IfdvWntK/Ear6PN7tyDHOHj4WPz2/qC2l/Z0X8Nn1G/6LF2HfvY/PZ+oLbSCLaWauKOvicx8MbJCDllYxrZGO5DcWzC/xTsP3rKFfRPp53xP4skL3NNjucxxBsesb1thZL1twhuM1gH8QHtcxjj95KDSegGkBrcOp6h2172Wf57CWPPa5pPassaceUq36TP7xy0BqBeThDb8k0oHVcH8yVn/AE48pVv0mf3jkGkdS3kSk6pffyqblQjUt5EpOqX38qm5QZJ1seWKz0v+Vqu/UF5Ib6WX8wqQ1seWKz0v+Vqu/UF5Ib6WX8wgq7ugvK39CL83qv5cNkbCycj4ORz2td86PKXN6DZzT2qwO6C8rf0IvzepNq40RbiWjk8BsH98SOicfiytZHlPUdrT0OKCb6n9OP7QoQJHXqILMlvvcLcST1gNvzmuUW7pTxak9K/9AVXaA6USYTiIdIHNaHGKoYd+W9nbPlNIzDpbblVnd0bM19JRuaQ5rpHEEG4IMYIIPMQg4Xc2+O1PoB7xq0Is99zb47U+gHvGrQiCo+6J0j4KjipWnjVD8z/RxWNj1vLfqFU5ovoc+sp62Zt7UkPCbOV2YHL9m2U9YC6WuHSLvzFZiDdkPwLOqO4ce15ee0K5tR+jQhwkOkaL1RdI4Eb2EZGA9BaM3roKP1XaRd5YpTyE2Y53BybdmSXiknoByu9Va3WMNJsGNJWT05v8FI5oJ3loPFPa2x7VqnVvpF37htPMTd+TJJz8JHxHE9ds3rIJMiIgIiIPnPFma5vygR7RZZMkjLXFp3gkHrGwrW6zTrEwk0+I1DLWDnmRvNll4/3Ekdi2PCr8LWr7/sh1ldole2r+r4TDaV3/ALTWnrj4h+9pUb1147wVE2Bp41Q6x9HHZzva7IO0ry6jscD6eWmJ40Ts7R8yTfbqcD9YKC61sd75xGQA3ZD8E3rbfOfrkjsC84dP/lzE9Inj9Hq+X7GJ90OX7hiL3BrRdziABzkmwHtX4U11R4H3xiLHkXZTjhD5w2MHXmOb1StvLkjHSbz2Z9K81ohb8rmYVhXJ/wBPDYczpP8A7SH71m2SQuJc43JJJJ5SdpPtVw69Mdyxw0rTteeEf5reKwdrsx9QKnFD4djmKTknraVGqt6orHZZ+o3As9RLUuGyJuRnnybz2NFvXV1KM6ucC70w+FhFnvHCP86TbY9TcrexSVzgBc7AOU8ixtXl83NMrsNOSkQozXjVh1dGwHwIW36C97z+WVc3VzgDqnh7X4nB7vncJ/ouLpjjffdbPODdr3kM8xvFZ+EA9qt3UnhPBULpSNs8hI8yPiD8Wc9q2Mszp9LEd9vqipHmZp9n2OvHCf47/sJv9qlFZg1JWxtdLDFM1zQ5pkja42cAQQXC42LMmtTQqTD66TingJnOfC63Fs43LL/Kbe1uax5VINB9e81FAynnhFRHGMrHB+SRrRuaSQQ4DcNxA5SvzrTWVjeobDZwTEx9O48sTyW36WSXFugWWeNKtHn0NXNTSEOdE62YbnAgOabcl2uBtyXVu4h3SoyEQUZz8hll4oPS1rbnquFUM0tRiNYXWdNUVD72aNrnHkA3AAdgA5gg01qdxJ8+D0zpCS5oey55RG9zG+xoA7FmrTXyjWfSZ/eOWrtCtHu8aGCmvcxs4xG4vcS95HRmcbdFllHTXyjWfSZ/eOQaX1QeRqPzHe8esxaUYUaasqICLcHK9o6g45T1Ftj2rT2qDyNR+Y73j1Bte2rd8p/tCmYXODQJ2NF3ENFmygDabDY7oDTyFBONUWPNqsJpyDxoWiF45Q6IZRfrbld6y6mmmiEeJU3e8r3sbna67Mua7b2HGBFtqy3obp1U4ZKX07hZ1s8b9scgG64BBuLmxBBFz0q0Yu6X4nGoePbkns0ntjuPvQebTjUvQ4fQzVJqZy5gsxp4OzpHbGt2Nva+025AVW+rzyrQ/SYf1hdTSPS6ux6piiDb3daKCO+QE73Enebb3HYBfcLrn6BQlmL0bXbC2qiB6xIAUGq9JPEqj0Evu3LIOjXjlN6aH3jVr7STxKo9BL7tyyDo145Temh941BsPG8Hjq6eSnmF45WlrucX3EdINiDzgLJ8jajBcT5paaTZyNkYf8r2H2OWvlUuvzQfvinFbE34WnFpABtdDe9/UJv1F3Mgo3S3E2VNdUTx3ySyve24sbPcSLjn2rVWrryVQ/R4f0BY/C17oBKG4RRucbBtNESTuADASUFUd0dpHmmgo2nZGOFfzZ33awHpDQ4+uqz0Q0tlw6o4eBsbpMjmjhWlwAda5ABG3ZbqJX40vx41tbPUm/wshLb7wwcVg7Gho7Feegepigfh9PJWU5knkYHuPCzNsH8ZrcrHgCzS0bt90FdYrr2r6iCSCWOmLJWOY60b72cCDY59+3Yq7jkLSHA2IIII3gjaCtUfsSwj+U/79R/yKkNcWhkeHV4bTsLIJY2vYLucARxHtzPJJ2jNtPxwg0fodj4raGCpFryRgutuDxxXjseHBU33SnjFJ6OT9bV1u5x0izQz0bjtjIlZz5X2a8DoDg0+uuT3SnjFJ6OT9bUH27mj95W+bB+cqvdZG0E1iT4UZTAyJ/DBgdwocbZMxFsrh8oqX/3j67+BS/Vl/wCRBopFnX+8fXfwKX6sv/Ir50dxF1RSU8zwA6WKN7g29gXsDiBfbbag6Kr7Xt5Gm8+H3jVYKr7Xt5Gm8+H3jUFG6ovLNH6Q+7etPaV+I1X0eb3blmHVF5Zo/SH3b1p7SvxGq+jze7cgx1h372Pz2fqC20sQQS5XNcPikH2G6tz+8lVfysH1pP8AVBoCaUNaXOIDWgkkmwAAuSTzWWN9L8ZFXXVFQPBlle5t/k3s38ICkumGuatxCIwnJDE7wmxB13jmc9xJt0C1+VfDVhq7kxOpaXNIpY3Ayv3AgbeDaeVx3bNwN+YEL71Q4QafCKZrhZz2mU/1XF7fwlqzXp2wjE60H+Zn945bEYwAAAAACwA2AAcgCzhr40MfT1rqtjSYKixLgNjJQAHNPNmtmHPd3MgtjUnIDgtLY3twoPQeHkNvYR7VOSsp6u9as+FZmBgmgecxjcS0h1rZmPANibC4IINhu3qY4x3SUjoy2mpWxPI2Pkk4TL0hgaAT1m3QUEC1qyA4xWEG/wAKR2gNBHtBCvLUG0jB2dMspH1rfmCs30tLNV1AYwOlmmf1ue9xuST7SSekla80N0eFDQwUwIJiZZxG4vcS55HQXE26LIKB7oLyt/Qi/N6snuePJTvpEn6I1W3dBeVv6EX5vVk9zx5Kd9Ik/RGgiHdA6D8HK2vibxJSGTADdIBxX+sBY9LR8pQHE9MHVGF09JISX00riwnlic3Y2/O11wOggci1djmDx1dPJTzC8crS13OL7iOkGxHSAsfaS6PyUVVLTSjjRutfkc3e1w6C0g9qCy+5t8dqfQD3jVc2nWkIoaCoqL2cxhyekdxWfiI7AVTPc2+O1PoB7xq63dH6R2bT0TTvvNIOgXZGPbnPYEFFudc3O0lWTRa/K+KNkTI6YMja1jRwb9jWgNA/ecwXx1LaDRYjVSd8szwQx3cMzm3e82YLsIO4PO/4oVzfsSwj+U/79R/yIM2aVaTyYhUuqZmxtkcGh3BtLWnKMoNiTtsAN/IFa3c4aR2fUUbjscBNGOkWZIOsjIfVK62srU/Qw4bPNRwFksQD78JK+7GkZxZ7yPBud3xVTWg2kBoa+nqL2ax4z+jdxH/hJ+5BsVF/GuuLjaDyjlX9QEREBVhrs0YMkLKtgu6HiyW5Y3HY71XH2PPMrPXznga9rmPAc1wIcDtBBFiCOay7YMs4rxeOzxkpF6zWWXtG9IpKKobPF4QDgQdzmuFiD9x6wFzHvJJJNyTck7yTtJUp1gaEvw+oIAJgkJMT+jfkcflD7xt57RVfq8dqXjzK92PaLV9M9hXxqYwPgaEzOFnVDs3qMu1n35nesFSOF4c6eaOFnhSPawdGY2v2b+xaC04xFuH4U8R8WzGwxc4LhkB6w0F3qqDxC02iuGvW0qNNHDjeeyktO8d77r5pQbszZWc2RnFaR12LvWX80FwLvuvhiIu3Nmf5jOM4dtsvrLgq4tReBWZNVOG1x4Jnmts556i7KPVKo1F4wYJ4do4Q5448zJutdVzre01FPAaWJ3w0ws+x2xxHffpduHRc8y++nGteGlDoqYtmqN2zbHGedxG8/NHbZUZWVj5pHSSOL3vN3OO0kn/y1ll6HRTaYyXjaOivUZ4iOWvV98Ewh9VURwRjjSOAHMBvLj0AXPYtRYbh7IIY4oxZkbWtb1NFvaoRqq0DNHH3xO208o2NO+Jh25fOOwnmsBzqwFy8Q1MZb8tekPWmxcleM9ZePFsHhqojFURtljO9rxcXG4jmPSNqrnE+54w+QkxPnhv8UOa9o+uC78StJFnKlQ0vc3UgPwlTO4czRG377FTzRTQCjw4HvaIB7tjpHHNIRzZjuHQLDoUiRAUBxDUjhs0skr2S55Hue60rgMzyXGw5NpU+RB4MBwSOjp46eEERxghocbmxJdtJ6SV70RBBdJtTOHVri8xuhkO0ugIZmPOWEFl+mwJUai7m2lzcaqnLeYCMH22P5K30QR7RPQOjw5pFLFZzhZ0jjmkcOYuO4dAsOhcuDVBQMqxVtZIJRLww+EOXPmz+DzX5FNUQfGrpWyRvjd4L2uabbDZwLTt6ioJSajcNjkZI1kuZjmuF5Xb2kEbOsKwUQF+JYg5pa4AtIIIIuCDsII5l+0QV0dQmF3/dyj+s7Ypg3RuIUXeQzCHguB2O4+TLltm57bLrqogrpuoTCwf3cv2zlYjW2FhsAX9RAUd0v0CpcSEffTXHgs2UtcWkZ7XFxvHFHsUiRBDtGdVVFQTiemEjXhrm7ZC4EO3gg7+Q9gXq0u1d0mJPjfVNeTGC1uV5bscQTe3UpOiCuf2B4X8iX7ZyfsDwv5Ev2zlYyIK5/YHhfyJftnKe4dQNghjhjvkiY1jbm5ysAaLnl2BelEBcvSXRuGup3U9QHGNxaSGuym7SHDaOkLqIghGB6ncPpKiOohbIJIzdt5SRcgjaOXYSphW0jZY3xv8ABka5jrGxs8Fp29RX3RBXP7A8L+RL9s5P2B4X8iX7ZysZEECodR+FRuzGB0ltwkle5v1QQD23U3o6NkTGxxMaxjRZrWANaB0AbAvsiAvjWUbJWOjlY17HCzmvAc1w5iDsK+yIKxxjufcPlcXRGanv8Vjg5nskBP3rn03c3UgPwlTO4czRG37yCreRBHtFdAaPDge9oQ1xFnSOOaRw5s53DoFh0KQoiCIaUarKLEJ+HqGyF+UN4shaLNvbYOtdbRXRSDD4TDTBwYXl/GcXHM4AHafNC7KICiulmrSixGRstSxxe1uXMx5aS29wDbfYk26ypUiCLaJat6PDZHyUzXhz25TmeXC1w7cekLy6R6pqGuqHVFQJXSODRslIADQGgADcNntJUzRBwdEtCqbDY3x0rS0PdmcXOLnEgWG08g5ukrvIiD5VVM2RjmPF2vaWuHO1wsR7Cq+/YHhfyJftnKxkQefDqFsMUcTCS2NrWNzG7rNAaLnlNhvXoREBERAREQePF8IiqYnQzsD2O3g/cQd4I5CFROmmqyejLpIQ6an35mi72Dme0fqGzqWgkVWn1V8E7dPZxy4a5I3UbqSwPhat9QRxYG8Xz5LtHsbm9oXo15Y7nqIqZp2RNzv8+TcD1NF/XVxUtBHHm4NjWZ3ZnZWhuZ1gMxtvNgNqrTTTVMJZpKkVTgZHFxa6MOt0AhzdgFgNm4KzFqaZNT5l9ttv58XG+K1cXJVTK6jtJ6kwNpxM5sLQQI2cVpuSTmy2Lrkk8a6ltJqmzut3zb+j/wDopfheo2lYbzyyzdAtG3ttd34lo5NZgj708f8AiWuDJPRTGH4bJPII4WOke7c1ouevoHSdgV16v9VLKQtnqssk42taNrIjz/Of07hyc6m+FYHBTNyU8TI2/NaAT1neT1le5ZWp8QtljlptHzWYtNFN53kREWaqf//Z"/>
          <p:cNvSpPr>
            <a:spLocks noChangeAspect="1" noChangeArrowheads="1"/>
          </p:cNvSpPr>
          <p:nvPr/>
        </p:nvSpPr>
        <p:spPr bwMode="auto">
          <a:xfrm>
            <a:off x="263469" y="200827"/>
            <a:ext cx="260753" cy="2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97"/>
          </a:p>
        </p:txBody>
      </p:sp>
      <p:sp>
        <p:nvSpPr>
          <p:cNvPr id="8209" name="AutoShape 16" descr="data:image/jpeg;base64,/9j/4AAQSkZJRgABAQAAAQABAAD/2wCEAAkGBxQREhUUEhQUFhUXGRUYGBcYFx8eGRgbHBwYGhcaFxcaHCggGBooHBoUIjEhJSkrLi4uHB8zODMsNygtMCsBCgoKDg0OGxAQGy4kICUyLTQ0LCwyMC40Lyw0NDQsLCwsLC8sLCwsLywtNCwsLCwsLCwsLCwsLCwsLCwsLCwsLP/AABEIAF0CHAMBEQACEQEDEQH/xAAcAAEAAwEBAQEBAAAAAAAAAAAABQYHBAMCCAH/xABNEAABAwICBAcJDgUDAwUAAAABAAIDBBESIQUGBzETIkFRYXGBFRcyU5GTobLRFDQ1QlJjcnODkqKxs+IjM4LB0mKEwyVD4RYkRFSj/8QAGwEBAAMBAQEBAAAAAAAAAAAAAAMEBQIGAQf/xAA8EQABAwIBCAgFBAICAgMAAAAAAQIDBBESBSExUWFxgZETFBUzQbHB4SIyUqHwNFNi0RZCI/EkskNygv/aAAwDAQACEQMRAD8A3FAEAQBAEAQBAEAQBAEAQBAEAQBAEAQBAEAQBAEBlOkto1ZBNJE+KC8b3NNmuuQDvHH5RYjrW1Hk6F7EcirnT88DNdVyNcqKiZjUqacSMa9pu1wDgecEXHoWMqK1VRTRRbpdD0Xw+mWSbR6mSoMVPHA5rpMEZLXEkF2FpJD+XIrZTJ0TY8T1XRdfyxnLVvV1mohMa9a5z0M7I4mRODow8l4de+Jwys4ZZBQUdGydiucq6SaeodG5EQrXfVqvF03kf/mrnZUWtft/RX687Uh36O2rOxATwNw8ro3G46mu3+UKJ+Skt8DuZ02tX/ZORpNBWMnjbLG4OY8XaRzf2PQsh7HMcrXaUL7XI5LodC5OiI1s0o+kpJZ4w0uZhsHXtm5rTexB3EqemiSWRGL4kUz1YxXIZudqlUP+3T/df/mtfsqLWv2/opddfqQ9KfatUX48MLhzNLmnyku/JcuyVHbM5fzkErXakND1Y1jir4scdwWmz2O8Jp/uDyH+4IWVUU7oHYXF2KZsiXQmFAShAEAQBAEAQGNbVZXCvsHEDgo9xPO9b+TURYM6eKmVVqvS8ENN1ON6GlJ8TF6oWRVd+/epoQd03chMKuShAEAQBAYptGrJG6QmDZJGj+HkHkD+W3kBXoaBjVgaqonj5mTUuXpVz6itd0JvGy+cd7Vc6Nn0pyIcTtajuhN42XzjvanRs+lOQxO1qO6E3jZfOO9qdGz6U5DE7Wo7oTeNl8472p0bPpTkMTtajuhN42XzjvanRs+lOQxO1qO6E3jZfOO9qdGz6U5DE7Wo7oTeNl8472p0bPpTkMTtajuhN42XzjvanRs+lOQxO1qO6E3jZfOO9qdGz6U5DE7Wo7oTeNl8472p0bPpTkMTtajuhN42XzjvanRs+lOQxO1qO6E3jZfOO9qdGz6U5DE7Wo7oTeNl8472p0bPpTkMTtajuhN42XzjvanRs+lOQxO1qO6E3jZfOO9qdGz6U5DE7Wo7oTeNl8472p0bPpTkMTtal71BqXugeXPeTwp3uJ+JHzlZdc1qSJZPD1UuUrlwrv8ARDVVjGgEAQBAEAQBAEAQBAEAQBAEAQBAEAQBAEAQBAEBkG1vRfB1LJgMpm2P02WGfW0s8hW7kyXFGrF8PJTMrGWfi1lw2X6T4ahawnjQkxnq3s7MJA7FQyjHgmVdef8Ass0j7x21ElrtpP3NRTSA2cW4G/SfxQey9+xQ0kXSTNaSVD8EaqZrsp0XwtZwhHFgaXf1Ou1noxnsC18pS4YsP1f9/wBFCkZeS+o6NsHvyL6lvryLnJfdLv8ARDus+dNxb9m1JG7R0JcxjiTNmWg/92TnCoZQcqVDrLq8kLFK1FiTNr8ylbU9GwwVMfAtawvYXPY0WAN7NdhG6+f3Vo5Nke+NcS3sVatjWvzFw2Sl3uE4t3CyYOri3t/VjVDKdunzakLNH3fFS6rPLZWdpHwdP9n+oxW6Dv28fIr1PdqUXZDGHVUuIA/wTvF/jsWllRVSNLa/RSpRoivXcWTapo6nFJwuBjZQ5gY4ABzrkYmm3hDDiPYqmTZJOlw3zZ7k9YxuC/iQOxxrvdMxHgcEMXNiLhg9Ak9KtZVt0bd/56ENF867i5a464t0eWNMTpHvBIzDW2BAN3Znl5ln0tGs91vZELU9QkVksVA7WZb5U8VubhDfy2/sr/ZLfqXl7lXr66k5lr1S15irncGWmKaxIaTcOtvwOsLm2diAeuxVGpoXwJivdPzSWYalJFwrmU69c9ZDo+Jkgj4TE/BbFhtxXOvfCeZR0lN071be2Y6nm6JEW1yFpNpcRp3Syxlj8ZYyJrsTnWa04rkDC3jWueblVl2TX9Jgat9pC2sTDdUz6iH77D8XvVuHm4U38uC3oU/ZKW+f7e5H151/l+/sXzVrWGKui4SK4INnsd4TT0845iPas2ogdC7C4uRTNkS6GXbWPf8A9lH+b1s5M7jipn1fe8ENK1YqWRaNp5JHBrGwRlzjuADQsiparqhzU03XzL0LkbC1V1FXptpj5phFBRl5c7Cy8tiRyFwwENyzOeWeauOya1jcT3215vcrpWOctmtNEjJsMVgbC4BuL8tjYXCyi8m0+kPoQBAYbtK+EZ/sv02L0eT/ANO3j5mRU96vArCukAQBAEAQBAEAQBAEAQBAEAQBAEBf9nnveT613qRrJr+8Td6qXaX5V3+iGtLFNEIAgCAIAgCAIAgCAIAgCAIAgCAIAgCAIAgCAICrbSdGcPQyEC7orSt/p8P8Bd6FcoJcEyalzfnErVTMUa7M5R9kukuDq3RE8WZmX02XcPwmT0LSynFiiR+ryX8QqUb7PtrJPbHpLOGnB55XDytZ/wAnoUOSo/mk4f36Ela/OjeJObK9GcDRCQjjTOL/AOkcVnZYF39SrZRlxzYdWb+yakZhjvrKntg9+RfUt9eRXsl90u/0Qr1nzpuIPRumtIQwAQOmbA3FYtiBYLkl3HLD8Yu5clZkhp3v+NExb8/mQNkla34VW272PDQ7WVdU0Vk0o4RwBfkSScgC5x4o3C9jbLIBdSq6KJeiambwPjER77PXT4m86PomQRtiibhYwWA/88p5brzL3ue5XO0qbDWo1LIdC5Ois7SPg6f7P9Rit0Hft4+RXqe7UyHV2kqpZHCjx8IG3dgfgOG43kuFxe2S3p3xNRFl0bc5mxteq/Ae2nNE1sRElayctvbE6TFv5A+7gy/T5FzDLA/4YlTlb+hIyRM70X85mk7NdK0j4jDTxmKRvGexxxOduGMP+ONw3C2WQyWRXxStdiet01+lvAv0r2KmFqWUltZKehD45q0x8QOawSHLMgmzPjnIchUEDp1RWRXz6bf2SSpFdHSfcianXXRZaY3EOYci3gHYbdRYp20VUi4k070/sjWpgVLehmdDKyPSEbqcngxUM4M5g4C8AA3z8E2zWw9FdAqP02z77FBFRJEVus0XbD70i+ub6kiycld6u71QvVvyJvKrsz1cjq5ZHzNxRxBtmHc5zr2xc4ABy5bhXcoVLomo1mZVK9LEj3KrtCFq2jasU4o3zRRMjkiwm7Ght24g1wcBkcjfsVKhqZOlRjlVUXWT1MLEZiallK/sdmIqpmcjosR62vaB65VrKrf+Nq7fzyIqJfjVNhx7WPf/ANlH+b1JkzuOKnFX3vBDg05rI6ampqWO4jijiD/nJA0fhachznPmUsNMjJHyu0qq8EOHyq5jWJoTzNJ1A1SFFHwkoBqHjjfNt34B07rnlPQFkVtWszsLflT77S/TwdGl10luVEshAEAQGG7SvhGf7L9Ni9Hk/wDTt4+ZkVPerwKwrpAEBadG6hVdREyWPgSx4Dhd5v2jDkVSkr4mOVrr3TZ7k7KaRzUclvzgdPezrfmfOH/FcdpwbeXuddUl2fnAd7Ot+Z84f8U7Tg28vcdUl2fnAd7Ot+Z84f8AFO04NvL3HVJdn5wIPWHV2ahcxs+G7wS3C64ysDyDPMeVWYKhkyKrPAikidGtnESpyMID0ggdI4NY1z3Hc1oJJ6gMyvjnI1LqtkPqIq5kLDS6h18gvwGEf63tHovceRVHV9On+19xMlNKvgdbdmtdzQj7T2NXHaUG3l7nXVJdnP2PrvZ1vzPnD/ivnacG3l7jqkuz84ERrDqtPQtY6fg+OSGhrrnIXOVhlu8qngqmTKqMvmI5IXx2xWIRWSIIC/7PPe8n1rvUjWTX94m71Uu0vyrv9ENaWKaIQBAEAQBAEAQBAEAQBAEAQBAEAQBAEAQBAEAQHy9gcCCLgggjnHKiZgfn+eN2j64gXvBMCOctBBH3mEeVeoaqVEH/ANk+/wD2Ytujk3L+fY69Yqg6Q0i4Rm4kkbFGeTCLNDurwndq4gb1en+LwS67z7I7pZM3jmNypYGxsaxos1oDWjmAFh6F5tzlcqqpsIlkshk22D35F9S315FuZL7pd/ohnVnzpuLlsvH/AE6L6U36j1n5R/ULw8ixSd0nHzMy160P7krJGNFmOtJHbka69wOpwcOoBbFHN0sKKulMylGojwPVPA17U3S/uukikJu+2F/025OPbk7tCwqqHopVb4eG40oJMbEUm1XJis7SPg6f7P8AUYrdB37ePkV6nu1KRse99y/Un12LRyr3ab/RSrRfOu4vWvukIoqKdsjm3kjexjeVziLNsN+Rsb8llm0THumarfBS1UvakaoviZhs1Du6MOG9v4mL6OB2/ovh7bLZyhbq7r7PMoU1+lSxwacq31la8yOsXS8GCdzG48LRbkAGZ7TyqWFjYoUwp4X3+JxI5XvVV1mqUmz6gjbx4y8gZve92fObAho8ixHZQncuZbcDRSliRM+cyoui93t4AWi90MwZk8USAAgnOx39q20xdB8em2fkZy2x/Dov6mjbYfekX1zfUkWTkrvV3eqF6t+RN5ybGf5dT9OP1Su8rfM3ic0WhSz6/fB9T9D+4VOj79m8sVHduM+2Qe/ZPqH/AKkS1cqdym9PJSjR97wX0PDax7/+yj/N66yb3HFT5V97wQ5NYtWzHS0tVGP4ckUXCD5Ly0cbqd+fWFJBU4pXxLpRVtu9jiSGzGvTQqIXXZlrXwzBSzO/isH8Nx+OwchPK5vpGfIVnZQpMDukboXTsUt0s+L4HaS/LMLoQBAEBhu0r4Rn+y/TYvR5P/Tt4+ZkVPerwKwrpAEBseyWu4SiMZ3xSOb2Os8elzh2Lz+UmYZr609jTo3XjtqUuyzy2EAQFB2wUWKmilAzjksehrxY/iDFp5LfaRW608inWtu1F1GSLdM0IDd9SdW20UDbtHDPAMruW5zwg/JG708q8zV1CzPXUmg14IUjbtLEqpOEAQGRbX63HVRRDdHHc9bz7Gt8q3clstGrta+RmVjrvRNSFDWmVAgL/s897yfWu9SNZNf3ibvVS7S/Ku/0Q1pYpohAEAQBAEAQBAEAQBAEAQBAEAQBAEAQBAEAQBAEBnu0DUqarqGzU+DNga8OdbNp4pGRvkbf0halFWsiZgfrKVRTue7E08NRtRp6aqE1QI7Ma7Bhdc4jxb7h8UuXVZXMkjwMvnOYKZ7X4nGkrJL5n20LVKprahkkAjwtjDTidY3xPO6x5CFqUNXHDGrX30lKpge9yK0sepGipKSjjhlw42mQnCbjjPc4Z9RCqVcrZZle3Rm8ienjVjEapG7RNVn1zIjDh4WNxHGNgWOGedt9w30qahqmwOXFoXzI6mBZERW6UPDZ1oCroTKycM4J9nDC+5DxkcrDe233Quq6oimsrL3TyPlNFJGq4tBd1nFshdcdGvqaOWGK2N+C1zYZPa43PUCrFLI2OVHO0EUzFexWoZi3ZvXjcIh1SftWx2lT7eRn9Ul2cz7i2ZVrjxjA3nJeSfQzNfFynAiZr/nEJRy38C/6nanx0ALsXCSuFnPtYAb8LByC/ly6Fl1VW6dbaE1F2CnSPPpUq2t+zqV8z5qUsLZCXOjccJDjmcJ3EE3OdrdKu0uUWtYjZPDxK81IquuzQvgc9PqlpWdoinncyHcQ6XFlzYWk4+pxsunVdIxcTG3XdY5SCZ3wuXMfM2zmoZVB0OAwsfGWlz+MQ3CXEi28kOK+plGNY1R2lUULSPR+bRmLhtC0FLW07I4MOJsgecTrC2F432OdyFQoZ2QvVz9RZqYnSNRGnPs51dmomTCcMu9zCMLr7gQb5Bd19QyZzVZ4HymidGi4ib1qoH1FJNFHbG9thc2F7jeVWp5Ejla5dCE0rVcxWoVLZ7qhU0VS6SYR4TE5gwuubl0Z3WGVmlXq6sjmjRrL6f7KtPTvY/E7UeevmptTWVXCwiPBgY3jPsbguvlbpC6oqyKKLC697nyop3vfiaXDROibUUVNO1rrQtjeN4NmgGx/uqEst5lkZruhaZHaNGO1GcSbOq2GbFTuZZjrxvL7OyzaSMO/kPIc1rJlGB7bSIufShQWklavwmq6NdIYmGZrWyW44abtvylp5jvWK9Go5cOg0m3t8Wk6VwdBAEBhu0r4Rn+y/TYvR5P/AE7ePmZFT3q8CsK6QBAXPZnrDFSSTCd+CN7WkGxPGaTYWaCcw4+RZ2UKd0rWqxLqhapZUYq4lzGhf+vKD/7A+4//ABWX1Gf6fIu9Zi1nbonWelqnmOCUPeGl1sLhkCATxmjlIUclNLGl3pZDpkzHrZqkuoCUhddKLh6GoZa5wFw62cdvpaFYpX4JmrtIZ24o1QwBeoMcmtS6Dh66BhFxjxu6mAvz6DhA7VWq5MELl/M+YlhbikRDf15g2TxrKtkLHSSODWNF3OO4BdNarlRrdKnxzkal1PHROlIqqMSwPxsJIvYjMbwQQCCupInRuwuSynxj2vS7TsUZ0fn7XCu4etqH8nCOaOpnEHobftXqKVmCFrdnnnMWV2KRVIdWCMIC/wCzz3vJ9a71I1k1/eJu9VLtL8q7/RDWlimiEAQBAEAQBAEAQBAEAQBAEAQBAEAQBAEAQBAEAQBAEAQBAEAQBAEAQBAEAQBAEAQBAEAQBAEAQBAEAQBAEBhu0r4Rn+y/TYvR5P8A07ePmZFT3q8CsK6QBAEAQFi2fVvA18B5Hkxn+sWb+LAqlczHA7ZnJ6d2GRDd15o1z+OFxYoD846UpOBmli8W97OxpIHosvWRPxsR2tDDc3C5W6i67HaPFUTSn/txho63m/5MPlWflV9mNbrXyLVE271XUa0sM0ilbWqvBQhnLJIxvYLvPpaPKtDJrMU19SL/AEVKx1o7a1OnZfT4NHxnle6R/wCMtHoaFzlF1512W8jqkS0ScSe05XcBTyy/IY9w6SAbDtNgqsTMb2t1qTSOwNV2o/OnWvWGIEAQF/2ee95PrXepGsmv7xN3qpdpflXf6Ia0sU0QgCAj9O6Yjo4TNKHFoLQcIueMQBkSOUqWGJ0r8DdJHJIkbcSnDq3rZBXue2ESAsDScbQN9wLWJ5ipKilfAiK62c5inbIqohPKsTBAEAQBAcuk9Ix00bpZnYY22u6xNrkNGTQTvIC7jjdI7C1LqcvejEupx6G1lpqtzm08mNzRcjC4WG74zQu5aeSJLvSxwyZj1s1SWUJKEAQBAEAQBAEAQBAEAQBAEAQBAQesutMNBwfDCQ8Jjw4Gg+Dhve5HygrNPSvnvhtmIZZ2xWxeJ06v6bjrYuFiDg3EW8YAG4tfIE864nhdC7C7SdRyJIl0JNQkgQBAEAQBAEAQBAEAQBAEAJQHMdIRA2Mkd+bGPausDtSnONus92PBFwQR0Lk+otz6Q+hAEAQGG7SvhGf7L9Ni9Hk/9O3j5mRU96vArCukAQBAEB9wTmNzXt3sc1w62kEekL45uJFaviL2zn6Sppg9jXt3OAcOoi4XkXJZbKbqLdLnovh9MS2n0XBV7yN0rWSegsPpYT2r0WTn4oETVm9fUyaptpV2l22SUeCjMnLLI49jbMHpDlnZTfea2pPct0bbMvrX2Lus4tmWbZau8lPFzNe8j6RDW+q5bOSmZnO4GfWuzohFasbQJaOIQujbKxt8PGLXNBJNr2IIucslPUZPbK7Gi2UiiqXMTDa55a06+TVsfBBjYozYuAJc51swC6wyvY2A5N66pqBkLsSrdT5LUukS2hCpq8VwgCAv+zz3vJ9a71I1k1/eJu9VLtL8q7/RCl1lPjqXtAF3TOaL85eQL9pWm12GJFXwT0Kbmorl3lhm2d10YLmsY62dmScbsuBdVEyjA5bKq8U/7JuqSJnseWq+uNRSStEkj3w3s9jyThG4lt82kc247ur7UUUcrbtSy+FhFO5i51zGibUj/wBOk+lF67VlZO79OPkXavuuXmVnYz/NqfoRfm9XMq/K3iQUXzO4epqixTRCAIAgCAidadEGspZIA8ML8HGIvbC9r91xfwbb1NTzdDIj1S9v+iOaPpGK0hdStTHaPke8zCTG0NsGYbZ3v4RVirrUnajcNrbfYhgp1jVVVblwVEtBAEAQBAEBgWvbQdIVOXxx6rV6eiX/AMdm4xZ0RZXFs2Saewl1I85G74uv47B6w/qVHKcGiVOPov5sLVHLZejXgaRpIfwpPoP/ACKyGfMhed8qmJbM2juhT5ckn6b16PKHcO4eZkUqf8jfzwN2XmjZCAIAgCAIDMdtG+k/3H/CtjJP+/D1M+u0t4+hNbJfeJ+tk/Jqr5S7/ghNR93xLos8tBAEAQBAEAQBAEAQBAEBXdc9aWUEQNg6V9xGy/Nvc7maMuvd0i1S0qzut4JpUgnnSNNpkslVXaUlw3kmJzwDKNo6Rk1o6Tn0lbmGCmbfMnmZqrJMttJLM2XVhF70w6C91/RGR6VCuVIb+PL3JOpybPzgd+p+qlZR18JkYWxcfE5jrsPEdYOA6beEN9lDVVcMsC2XPt06fzxO4YHskS6Zthq6xTSCAIAgMN2lfCM/2X6bF6PJ/wCnbx8zIqe9XgVhXSAIAgCAIDddnlZwuj4DysaYz/QS0fhDV5muZhndtz8zXpnXiQsiqk5mu2aj4lPNzF8Z7Rib6rvKtfJLs7mcfQoVyfK4u2q9FwFJBGd7Y23+kRd3pJWdUPxyudtLcLcMaJsJRQkhh+0yr4TSEvNGGRjsGI+lzl6PJ7MMCbbqZFSt5V2FWV0gCAIAgCAv+zz3vJ9a71I1k1/eJu9VLtL8q7/RCpYw2tuSABUXJO4ASXJK0LXhsn0+hUVbP4+ptFVrnQxtLvdMbrcjHYnHoAavPNo53LbApqrUxIl8RjEVM+vq3NibxppHusPiNc4kk9DQd69Ar0giRXeCGWjVkdZPE1fag22jXjmdCPxtWJk/9QnHyNGr7rkZjqvpmenMjKVpM0+BjSBci2InC3cTnvOQsStmphZJZ0i5kKEUjm3RmlTp0zo/SdO3hqh1Q0Ei7+HvYncDgecPJ0bguIZKWRcDETl/aHT2TN+J1+fuXHZjrXLUOdTzuL3NbjY8+EQCA5rjynMEHfvWflCkbGiSMSyeKFmlnc5Va4lNf9bTQsayKxnkBIvmGN3YiOU3yA6DzWMNFSdMt3aE+5JUT9HmbpKNo3QOktIN4bhXYTfC6SVzQ76DWg2F+gDmWk+emgXBhz7Ev9ym2KaVMV/ufyh1hrdF1HBVBe9otije7Fdp+NE4nLcbZ23gi+4+ngqY8UeZdaZuChsskLrO5f0aBr7XHuZJLC9zbiBzXscWmzpI8wRYi4PpWXRM/wDIRr015uCl6od/xKqbPMrGybSE0s8wlmlkAjBAfI5wBxbwHE2V3KcbGsarURM/glivRuVXLdSK2jaTnjr5WxzzsbaMhrZXtaLsbezQ6wzzU1BFG6BFVqLp8EI6pzkkVEVT7fpPSWk8qYSNiYA3iPDLkAXxyEgvcd9gcrjLlPxIqam7y1115/sfFfNN8uj88SEbpWuoJrOkmZI212PcXNPW0ktcDzjsKsdFBOzMiKmtMxHjkjdpW+02zV/SgqqeKcC2NtyOZwJDhfocCF56eJYpFYvgasb8bUcSKiJAgMG1zdbSU55pWnyBi9LSJemamwx5u9dvPvWrRr9HVxMfFGISwnkte4HYbtI5rc6U0jaiGztyiVixSZt6GvaN0q2ro+GZ8djrj5LgCHNPUbrAkiWKTAvgabJEkjxIZFsz+EKfqk/Tet/KHcO/PEzKXvGmn69a0+4IhgAdNJcMB3C29zugXGXKT1rFo6Xp3Z9Caf6NCom6NM2lTPNG6K0lpMGXhX4LmznyOawkbwxjcst2QA7brWklpqb4cOfYl+ZRayab4r/ex8s0tX6JnDJXPcMiWPeXMe3nY4+Dy5i1jvCLDT1TLtzbdFt4xywOsvI1nu3F7l91F1osHCX5bW3W+VfK3OsPoX9J0ds97Gl0jcGPwMj0xrlWVsuCF0kbXGzIoiQ4813N4zjz8nQt2Kihhbd1lXxVdBmvqJJFsmbYh10OrelmPjeeHAxMxWqLkNuLktEmYtyZqN9RSORUzcvY6bDOioufn7krto30n+4/4VDkn/fh6klbpbx9Dt2e6UjpdFvmlNmtkk6ybNs1o5STkoq6N0lThbqQ7p3oyHEpUoNJ12k6siKaWPGb4WSPayJg5SGkXsLZ7yT0q+sUFNFdyIu9EuqlbFJM/MvsalXwPpaCUQvkdJHE8te8l73PsTc4r3N+TdyLFYqSzorkREVU2JY0HIrIlRulEM6h1W0tVDHJI9t87SzOB+42+HqsOpaq1VJFmREXcnqpRSCd+dV5r/RHVU2kNFStD5XgnNt3l8TwN+RNuvIEX5LqZqU9U3MicrKhwvSwrnX1Q17VzS4rKaOYDDiBuOZwJa4X5rg26LLCnhWKRWL4GnFJ0jEcY1oPWaeGobJLPPIxnCEsdK8hxwPDQQXEeFhXoJqZj41a1qIq2z2TWZTJXNddVU79H1GkqyeKc+6XR8LGSWYhEG4xiDWg2LQL339KhkbTQsVma9l06bnbVme5HZ9PA2pefNY/jnAAk5AbygMf0/rhVV8/AURe1hOFgYcL5P8AU52RaLXNrgAb1vQUcUDMcunb4GXJUPkdhZoPKv1U0lSxmfhXHCMTuDmeXtG8kjK4HLa6+sq6WV2C3NEOXQTMTFf7lr2ca4PqsUFQQZWjE19rY2jI3AyxC43bweg3pV9IkXxs0eSlqlnV/wALtJRNoVeZq+a5yjIjb0Bu/wDEXntWnQx4IG7c5TqXYpFNU1D0Q2mo4rDjyNbI88pc4A2PUCB2LErJlllVfBMyGjTx4I01qd1TrFSRuLJKmFj25FrpGgg9IJyUbaeVyXa1VTcdLNG1bKqHxHrPRuIa2qgLiQABI25JyAAvvuvq00yJdWryCTxqtkchLqAlCAIAgMx1z1IqqqslmiEeB2C2J9jkxoOVucFbFJWxRRI1177jPnp5HyK5LEJ3ta7mh85+1We0oNvIi6pLs5+w72tdzQ+c/anaUG3kOqS7OfsO9rXc0PnP2p2lBt5Dqkuzn7Dva13ND5z9qdpQbeQ6pLs5+w72tdzQ+c/anaUG3kOqS7OfsX3Z3oSooopI5wyxfjbhdfeAHcgt4I8qy66eOZ6OZqLlNG+NFRxbFSLJDa16H91wCL5yF3YHtx/gxqenm6J+LYvlm+5FNHjbbcTKgJQgMh0vqBXTTyy2i48j3i8mdi4kDweQWC3YsoQMYjc+ZE8DMfTSq5Vzczk72tdzQ+c/apO0oNvI56pLs5+w72tdzQ+c/anaUG3kOqS7OfsO9rXc0PnP2p2lBt5Dqkuzn7Dva13ND5z9qdpQbeQ6pLs5+w72tdzQ+c/anaUG3kOqS7OfsWrVLVWoponMkDLl5dk64thYOboKoVVVHK9FbqLMEL2NVFMzqosdS9l7YpnNvzXeRf0raatokXUnoZ653Km0ses+z+WjhMzZGysbbEA0tc0HLFa5uOfmVOnyg2V+BUspPLTOjbivdCS2TacwyupnhoxgujcGgOu3NzSQLuyuRfdYqHKcF29Inhp/sko5LOwKWjan8HSfTi9dqp5O79OPkWKvuuXmVLY7Th1TM8jNkYA6MTs/V9KvZVcqRtbrUrUSJjVdhoutsQdRVIPiZT5Gkj0gLJpltMzehdmS8btxlGy4/wDUGdLJB+G/9luZS7hd6GfS96nE8tpcxdpCYH4ojaOgYGu/Nzj2r7k9ESBvHzOalbyqSdHtKnijZG2nhDWNa0eFuAsOVQuyaxyq5XLn3EiVbmpZGoQOtOsUle5j5I2sLAW8W+YJBzvzZ+UqzTUzYEVEW9yGWVZFuqFxqZS7VwE8gY3sbUtaPQAqDUtlDNt/9Syq/wDi8vM4tjnvif6oespcq923ec0XzruInaf8Iy/Ri9QKbJ/6dOJxVd6vA1TUqmbHQ0waLXiY49LnDE4+UlYtW5XTOVdal+nS0TdxQ9skQE9O62ZjeCehrgR6zvKtPJS/A5NpTrU+NNxNan1rodCOkZbHG2pc24uLhzyMuXNV6tiPrEauhbEsDlbTqqeFyp98av54/Nf+Ve7Np9vMr9al/ELvs51hnrWzGctJYWBuFuHeDfr3LNr6eOFWozxLdNK6RFxGba8/CFT9YPVatej/AE7dxQn71281DaHoD3XSksF5YrvZzkW47O0ekBY1DUdDLn0Lm9zQqYsbLppQo+zHTfBvkpnHiTNcWcwkDT6zRbraOdaOUYMTUkTSnl7FSlkwqrfBSN2Z/CFP1SfpvU+UO4d+eJHS94079rMxdXWO5sUYA6y4n8/QocmIiQX1qd1a3l4H1oraJPTwxwsgiwxtDQeNc25TnvO/tSTJzJHq9XLn3H1lU5jUaiaCL1q1ok0hwfCRMYY8Vi29zitcG/JkFNTUrYL2W9yOWZZbXTQS89Q7uAxuduHLezG547MQCga1OvLu9CRVXqyb/U6tjlM1008hALmMYG9AcXYrfdC4yq5cDW+C3OqJExKpq6xDSMx20b6T/cf8K2Mk/wC/D1M+u0t4+hQJqiXgI2OuIg6RzOYuyDz0kZDoB6VqNa3Grk0lNVXCieGc1rZZDTikxQ5yE/xifCDhuH0bHLr57rCyisnS2fo8N35pNGkRuC6afEnNZdYIqGLhJbm5sxg8Jx5hfcOc8irwU75nYWk0sqRpdTPjtHrZ3FtNTs+i1j5HAdOEj8lqdnQsS8jvJCl1uVy/CnmpC636Urp2R+7YeDDXHA7gnMuSMxdxN8he3QrFLFAxV6J1+NyKZ8rrY0twNA2UH/2A+sk/MLLyl367kLlH3XFTKNEUgmqooneC+VjT1FwB9F1uSvVkSuTwQz2NxORNp+h42BoAAAAAAA3ADcAOQLymnObSJZD6Q+kHrxMWUFSW5Hg3D73FPoJVikRHTtRdZDULaN1jGNWdOOopjKyNr3YS0B17C5BJFuXK3aV6CogSZuFVsZcUixuuiFpdtRqCLGnht/V7VT7Lj+pfsWOuP1IQWz5xbpGntcXc8dhY/JWK5EWndfZ5kNPmlac2ukBZXVLT4xzux/HHocFJRuvAxdh8nS0jkNs1YrBNSQPbyxsv0EABw7CCF5yoYrJHNXWasTsTEUqOn9nDqmolmFQ1okdiwmMm2QG/GL7lfhykkUaMw3tt9irJSK56uRdJnlHTcFXRx3vgqWMva18Mobe3JuWs92KFXa2+hSalpETb6n6FXlTbCAIAgKrpvXIU0zojEXYcOeIC9wDut0rNqMpNhkVitvY2qTIzqiJJUeiXv4cDh74bfEO++PYoe2G/SpZ/x1/7icvcd8NviHffHsTthv0qP8df+4nL3HfDb4h33x7E7Yb9Kj/HX/uJy9x3w2+Id98exO2G/So/x1/7icvcd8NviHffHsTthv0qP8df+4nL3O7QmubamZsXBFhdexLr5gE2tboKmp8pNmkRlrXKtZkZ9PEsuK9tnAtS0jGCAIDl0nWCCJ8hFwxpdbntuF+lRyyJGxXr4E0EKzStjTxWxUe+G3xDvvj2LK7Yb9Km7/jr/wBxOXuO+G3xDvvj2L72w36VH+Ov/cTl7jvht8Q7749idsN+lR/jr/3E5e474bfEO++PYnbDfpUf46/9xOXuO+G3xDvvj2J2w36VH+Ov/cTl7jvht8Q7749idsN+lR/jr/3E5e5LaI1oFQwuEZbZxbYuvyA83SrUFckrcVrFCqyY6B6NV1819BjX/wA3/cD9Ve4/+H/8+h5D/fj6n6CqqdsjHMeLte0tcOcEWPoXlmuVqoqeBtORHJZT8+SNkoKsgfzIJMv9WE5djhbsK9Sitni2OT85KYueN+1FNT2iVbZtFGVhu1/AOHUXNIWLQsVlThXwuaFS5HQ3TYV/Yz/OqfoR/m5Wsq/K3epDRfM7gaFrN7zqfqJvUcsqn71u9PMvS/Iu5TJNl/whH9GX1St3KPcLvQzaXvUJPa1oVzJxUtBMcga15+S8ZC/MC3CB9E9ChyZOis6NVzpo3HVZGqOx+CklqntFhbCyKrxNcwBokDS4OAyFwMw62/Kx39ChqcnOV6ui0L4EkNWiNs879K7TqWNhMLXzOtkMJY3tLhfyAqKPJsrl+PMnM7fWRonwpc79pDr6LmPPwB//AFjUdB+obx8lO6ruV4eZUdjnvif6oesr+Ve7bvK1F867iJ2n/CMv0YvUCmyd+nTicVXerwNb1W95U31MPqNWHUd6/evmaMPdt3Gf7Zv5tN9GX82LUyV8r+HqUq35m8SzbLPg6P6cvruVPKP6heBPR90nHzLbZUS0LIDBNevhCp+mPVavTUX6du4xp+9dvN6ZuC80uk2UMU190MaGsEkXFZIeFjI+K4EFzR1OsR0EDkXoKKZJocLtKZl3GTUR9G/NoXQeOzb4Rg+0/Teu6/8ATu4eZ8pu9Qsm17QjsTKpgu3CI5LfFsSWOPQcRF+rnVPJcyWWJd6E9ZGt0enE+dStf4oYWwVQcODGFkjW4gWjcHAZggZXANwPL9q8nve9Xx+PgfIKlrW4X+BNaR2l0bGkxB8ruQBhaO1zwLDqBVZmTZlX4rIn5qJXVkaJ8OcktYNHnSOjrNAD3xxysHJisHgXPIc236VFDJ1eoz6EVU4aCSVqyxZtOkyjVXTz9HVBcWEjNksZyOR6dzgefpHLdbdTA2ojtfai/mszoZVjde29DRZdp9GGYgJi63gYAD5b29KykyZMq2zcy912O185D7ZXX9yEconP6KsZJ/34epDW6W8fQ/mqurza7RLozYSNlkdG7mdZu/8A0ncf/C+VNQsFVi8LJfcfYokkht43zFU1c0zLo2qJc1wscE0fKQDn0YhvB/sVeqIWVEebeilaORYn35oWba1JwzaSeM4oXNkAcN13YCOokA/dKp5MTAr2OzLm9SesXFhcmjOe2zXWakpqd0czhFJjc4uINng2txgN43WXOUKaWSRHNS6W5HVLMxjbOzKQ+0TWhlc5jYATDETxyCMT3bsjmBYOtfM8bLJT0FKsKKrtK+GwiqZ0kVEboQumyf3h9pJ/ZZ+Uu/4IWqPuuKmZaq+/6f65nrLYqe4duKMPeJvP0AvMGyEBx6YoBUQSwk2EjHNvzXGR7DYruJ+B6PTwOXtxNVusw/QmkZdF1hL2cZl45YzytNibHsa4Hly5CvRzRsqYcy6c6L+cjIje6F+dN5pkW0egLbl72n5JidfytBb6VkLk6dFtZOaF/rcX4h0as64Mrp5I4o3NYxmLE62JxuBk0bh2+RcVFG6BiOcudT7FOkjlREIDalqu+QiqhaXFrcMrRvsNzwOW249FuYqzk6qRn/G/h/RDVwqq428Sp6na5SUF224SFxuWXsWnlLDydI3HoV6romz59DvzSV4J1j2oXwbT6PDctnB+TgF/Liss1cmTX0oXOuMt4mZU9QJa9kgBAfVNeAd4DpQ4A25c1sOarYFavg30KCLeRF2+p+hF5Y2ggCAIDJ9effsv9HqNXlso/qXcPI9vkb9Gzj5qQSpGoEAQBAEB1aJquCmik+S9pPVfjei6mp5Ojla7UpBVRdLC9mtF9vubWF7A/OwgCArW0GowUhHy3Mb6cR9DSs7Kb8MCprsnqa2RI8VWi6kVfT1MvXmj2oQBAEAQBAXDU3+S/wCsPqsWvQd2u/8Ao8/lXvk3eqk3/wCgKLhOEwPxYsf8x1sV8W6/OvWdoT4cN0to0Hi+qx3uWpUiyV3TOpdJVSmWVjsZABLXkXsLC4HLaw7FairZYm4WrmIH00b1xKe7tV6c0opCHmEG4GM3HGxeFvtdcdZk6XpfE+9C3Bg8Bq/qvT0Tnuga4F4AddxdkLkb928r7NVSTImPwEULI1XCStZTNljfG/wXtc13Jk4EHPkyKha5Wqjk8CVUullILQ2pdLSyiWFrw8AgEvJGYscirEtbLK3C5c24hjp2MXEhPzwte0te0OaRYtcLgjmIO9VkVUW6EyoipZSo1uzaiebtEsfQx+XYHh1leZlKdMy2Xf7WKzqONdF0Pug2c0MZu5j5LeMfcdrWgA9oXx+UZ3aFtuDaSNF1li0touOphdDKCY3YbgG3gkOFiN2YCqxyujej26Sd7Ec3Cug4NAaq09E9z4GuBcMJu8uyvflUk1VJMiI/wOI4GRr8J4aZ1LpaqUyzNeXuABIeQMhYZDoXUVZLE3C1c245kp2PddScoqZsUbI2eCxrWtubmwFhny5Ku5yucrl8SZrUaiIhGawasU9aWGdriWBwbZxbvtfdv3BTQ1UkKKjPEjkgZJ8x2aF0VHSRCKEEMBcQCSTmbnM9JUcsrpXYnaTuONGNwodyjOwgKxpPUWjqJXyyNeXvN3ESOAvYDcDluCtx100bUY1cybCs+mjcqqpZgFULJHae0JDWRiOdpc0EOFiQQcxkR0EqWGd8LsTFI5I2yJZxG6I1JpKaVs0TXh7b2Je4jMEHI9BKmlrZpGq1y5txGymjY66FiewOBBAIORB3EcoI5VURbFhc5Ua/ZzRSOJa2SK/JG6w7GuBA6grzMpTtSyqi7yq6kjXYfyi2b0TDdzZJOh78vIwNuvr8ozuzZk3e9w2kj8c5boogxoa0ANaAABuAGQAHNZUVVVW6llEREshC6d1Spas4pY+P8tpLXdpHhdt1PDVywpZq5tRFJAx+dUIaHZlRA8bhnDmLwB+FoPpVhcpzrotyIkpI/G5Oad1Yp6wRiZriIg4Ms8iwOG97b/Baq0NTJDfB4kskLJLYvA6dB6Gio4+ChBDLl2ZJNza+Z6lzNM6V2J2k7jjRiWaR+m9TaSrk4WVjsdgCWuLb23XA3nkv1KSGslibhauYjkp2PW6ntRar00cDqfAXQuN8D3FwB52k5tzzy5c1y+qkc/pL2XWmY+tgYjcPgQp2Z0Rdf+MB8nhMvKRf0qx2nOiWzciLqke0lKjUyjdA2DgsMYcH8VxBLrFt3OvdxsTvKhbWTI/HfPoJFp41bhtmJDQehoqOPgoQQy5dYkk3Nr5nqUU0zpXYnaTuONrG4WkRRah0cUrZWNfjY4OBMjiLg33XVh9fM9qtVUsuwibSxtXEhaFTLIQBAROndXKasA4eMOI3PBIeOgOGdug5KaGpkh+RSKSFj/mQrg2YUd746i3Njbb1L+lW+1JlTQn5xIOqR7Sx6C1bpqO/AR4SRYuJJcRzEk7ugKrNUyTfOpPHCyP5UJZQEpXtL6mUdSS58IDzvcwlpJ5zhyJ6SFZjrJo0si5tucgfTxuzqhEDZjR38Kfqxt/wup+1Jtn5xIuqR7SU0ZqPRQOD2w4nNIIc9xdYjMEAmwN+hRSV070sq8sxIymjat0QsiqFgIAgCAzjW7RfCVcjsdr4MsN/itHOsOspMcyuvpt4e56fJtf0VO1mG9r+O3cQ/cT5z8P7lW6h/L7e5e7U/h9/YdxPnPw/uTqH8vt7jtT+H39h3E+c/D+5Oofy+3uO1P4ff2HcT5z8P7k6h/L7e47U/h9/YdxPnPw/uTqH8vt7jtT+H39gdB/6/wAP7k6h/L7e47U/h9/Y1XRbiYYyTc4G3PObDNehiVVYlzx89ukdbRdTqUhEEBUtf6YytibisLvduvc2AHL0lZ2UYuka1L2NjJE6QOc619CFN7ifOfh/csvqH8vt7m72p/D7+w7ifOfh/cnUP5fb3Han8Pv7DuJ85+H9ydQ/l9vcdqfw+/sO4nzn4f3J1D+X29x2p/D7+w7ifOfh/cnUP5fb3Han8Pv7DuJ85+H9ydQ/l9vcdqfw+/sWXVmh4OJwxX45O7/S3p6Ffo6fCxUv4mPlGtxyIuHw17V2H//Z"/>
          <p:cNvSpPr>
            <a:spLocks noChangeAspect="1" noChangeArrowheads="1"/>
          </p:cNvSpPr>
          <p:nvPr/>
        </p:nvSpPr>
        <p:spPr bwMode="auto">
          <a:xfrm>
            <a:off x="393845" y="331204"/>
            <a:ext cx="260753" cy="2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97"/>
          </a:p>
        </p:txBody>
      </p:sp>
      <p:pic>
        <p:nvPicPr>
          <p:cNvPr id="82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0899" r="11855"/>
          <a:stretch>
            <a:fillRect/>
          </a:stretch>
        </p:blipFill>
        <p:spPr bwMode="auto">
          <a:xfrm>
            <a:off x="6727963" y="2662767"/>
            <a:ext cx="1229069" cy="4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3" y="3360824"/>
            <a:ext cx="1375742" cy="4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49" y="2429176"/>
            <a:ext cx="1368952" cy="20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1" t="13406" r="22379" b="79395"/>
          <a:stretch>
            <a:fillRect/>
          </a:stretch>
        </p:blipFill>
        <p:spPr bwMode="auto">
          <a:xfrm>
            <a:off x="7237246" y="1769146"/>
            <a:ext cx="1324134" cy="5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14" name="Object 45"/>
          <p:cNvGraphicFramePr>
            <a:graphicFrameLocks noChangeAspect="1"/>
          </p:cNvGraphicFramePr>
          <p:nvPr/>
        </p:nvGraphicFramePr>
        <p:xfrm>
          <a:off x="4848371" y="2010886"/>
          <a:ext cx="814852" cy="85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8" imgW="952633" imgH="1000000" progId="MSPhotoEd.3">
                  <p:embed/>
                </p:oleObj>
              </mc:Choice>
              <mc:Fallback>
                <p:oleObj name="Photo Editor-Foto" r:id="rId8" imgW="952633" imgH="1000000" progId="MSPhotoEd.3">
                  <p:embed/>
                  <p:pic>
                    <p:nvPicPr>
                      <p:cNvPr id="82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371" y="2010886"/>
                        <a:ext cx="814852" cy="855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46630"/>
              </p:ext>
            </p:extLst>
          </p:nvPr>
        </p:nvGraphicFramePr>
        <p:xfrm>
          <a:off x="5617545" y="3916776"/>
          <a:ext cx="1409694" cy="48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0" imgW="1647619" imgH="571731" progId="MSPhotoEd.3">
                  <p:embed/>
                </p:oleObj>
              </mc:Choice>
              <mc:Fallback>
                <p:oleObj name="Photo Editor-Foto" r:id="rId10" imgW="1647619" imgH="571731" progId="MSPhotoEd.3">
                  <p:embed/>
                  <p:pic>
                    <p:nvPicPr>
                      <p:cNvPr id="821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45" y="3916776"/>
                        <a:ext cx="1409694" cy="488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57064"/>
              </p:ext>
            </p:extLst>
          </p:nvPr>
        </p:nvGraphicFramePr>
        <p:xfrm>
          <a:off x="4656019" y="4335979"/>
          <a:ext cx="1798107" cy="38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2" imgW="2324424" imgH="495369" progId="MSPhotoEd.3">
                  <p:embed/>
                </p:oleObj>
              </mc:Choice>
              <mc:Fallback>
                <p:oleObj name="Photo Editor-Foto" r:id="rId12" imgW="2324424" imgH="495369" progId="MSPhotoEd.3">
                  <p:embed/>
                  <p:pic>
                    <p:nvPicPr>
                      <p:cNvPr id="821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019" y="4335979"/>
                        <a:ext cx="1798107" cy="38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50"/>
          <p:cNvGraphicFramePr>
            <a:graphicFrameLocks noChangeAspect="1"/>
          </p:cNvGraphicFramePr>
          <p:nvPr/>
        </p:nvGraphicFramePr>
        <p:xfrm>
          <a:off x="6901798" y="3237238"/>
          <a:ext cx="1711190" cy="48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4" imgW="2000000" imgH="571731" progId="MSPhotoEd.3">
                  <p:embed/>
                </p:oleObj>
              </mc:Choice>
              <mc:Fallback>
                <p:oleObj name="Photo Editor-Foto" r:id="rId14" imgW="2000000" imgH="571731" progId="MSPhotoEd.3">
                  <p:embed/>
                  <p:pic>
                    <p:nvPicPr>
                      <p:cNvPr id="821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1798" y="3237238"/>
                        <a:ext cx="1711190" cy="488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Line 52"/>
          <p:cNvSpPr>
            <a:spLocks noChangeShapeType="1"/>
          </p:cNvSpPr>
          <p:nvPr/>
        </p:nvSpPr>
        <p:spPr bwMode="auto">
          <a:xfrm>
            <a:off x="4757379" y="3861958"/>
            <a:ext cx="39425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540"/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4739723" y="3890478"/>
            <a:ext cx="1054904" cy="3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15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87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59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31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82269">
              <a:defRPr/>
            </a:pPr>
            <a:r>
              <a:rPr lang="de-DE" altLang="en-US" sz="1797" b="1" dirty="0">
                <a:latin typeface="+mj-lt"/>
              </a:rPr>
              <a:t>Start-ups</a:t>
            </a: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4757380" y="1657783"/>
            <a:ext cx="1296445" cy="3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15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87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59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3188" indent="-2555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82269">
              <a:defRPr/>
            </a:pPr>
            <a:r>
              <a:rPr lang="de-DE" altLang="en-US" sz="1797" b="1" dirty="0">
                <a:latin typeface="+mj-lt"/>
              </a:rPr>
              <a:t>Mittelstand</a:t>
            </a:r>
          </a:p>
        </p:txBody>
      </p:sp>
      <p:graphicFrame>
        <p:nvGraphicFramePr>
          <p:cNvPr id="8223" name="Object 44"/>
          <p:cNvGraphicFramePr>
            <a:graphicFrameLocks noChangeAspect="1"/>
          </p:cNvGraphicFramePr>
          <p:nvPr/>
        </p:nvGraphicFramePr>
        <p:xfrm>
          <a:off x="4818493" y="2737461"/>
          <a:ext cx="1909470" cy="58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6" imgW="4029637" imgH="1228571" progId="MSPhotoEd.3">
                  <p:embed/>
                </p:oleObj>
              </mc:Choice>
              <mc:Fallback>
                <p:oleObj name="Photo Editor-Foto" r:id="rId16" imgW="4029637" imgH="1228571" progId="MSPhotoEd.3">
                  <p:embed/>
                  <p:pic>
                    <p:nvPicPr>
                      <p:cNvPr id="822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93" y="2737461"/>
                        <a:ext cx="1909470" cy="582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Object 55"/>
          <p:cNvGraphicFramePr>
            <a:graphicFrameLocks noChangeAspect="1"/>
          </p:cNvGraphicFramePr>
          <p:nvPr/>
        </p:nvGraphicFramePr>
        <p:xfrm>
          <a:off x="4818493" y="5586728"/>
          <a:ext cx="407426" cy="40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8" imgW="476316" imgH="476316" progId="MSPhotoEd.3">
                  <p:embed/>
                </p:oleObj>
              </mc:Choice>
              <mc:Fallback>
                <p:oleObj name="Photo Editor-Foto" r:id="rId18" imgW="476316" imgH="476316" progId="MSPhotoEd.3">
                  <p:embed/>
                  <p:pic>
                    <p:nvPicPr>
                      <p:cNvPr id="8224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93" y="5586728"/>
                        <a:ext cx="407426" cy="407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5" name="Text Box 56"/>
          <p:cNvSpPr txBox="1">
            <a:spLocks noChangeArrowheads="1"/>
          </p:cNvSpPr>
          <p:nvPr/>
        </p:nvSpPr>
        <p:spPr bwMode="auto">
          <a:xfrm>
            <a:off x="5225919" y="5638336"/>
            <a:ext cx="898003" cy="30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6138" indent="-325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35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07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79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751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82269" eaLnBrk="1" hangingPunct="1">
              <a:spcBef>
                <a:spcPct val="0"/>
              </a:spcBef>
              <a:buNone/>
            </a:pPr>
            <a:r>
              <a:rPr lang="de-DE" altLang="en-US" sz="1369" b="1" i="1">
                <a:latin typeface="Arial" panose="020B0604020202020204" pitchFamily="34" charset="0"/>
              </a:rPr>
              <a:t>Payback</a:t>
            </a:r>
          </a:p>
        </p:txBody>
      </p:sp>
      <p:graphicFrame>
        <p:nvGraphicFramePr>
          <p:cNvPr id="8229" name="Object 61"/>
          <p:cNvGraphicFramePr>
            <a:graphicFrameLocks noChangeAspect="1"/>
          </p:cNvGraphicFramePr>
          <p:nvPr/>
        </p:nvGraphicFramePr>
        <p:xfrm>
          <a:off x="4848370" y="4788173"/>
          <a:ext cx="1493896" cy="39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0" imgW="2228571" imgH="590476" progId="MSPhotoEd.3">
                  <p:embed/>
                </p:oleObj>
              </mc:Choice>
              <mc:Fallback>
                <p:oleObj name="Photo Editor-Foto" r:id="rId20" imgW="2228571" imgH="590476" progId="MSPhotoEd.3">
                  <p:embed/>
                  <p:pic>
                    <p:nvPicPr>
                      <p:cNvPr id="822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370" y="4788173"/>
                        <a:ext cx="1493896" cy="395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0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39743"/>
              </p:ext>
            </p:extLst>
          </p:nvPr>
        </p:nvGraphicFramePr>
        <p:xfrm>
          <a:off x="6013845" y="5678227"/>
          <a:ext cx="1637853" cy="39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2" imgW="1914286" imgH="457143" progId="MSPhotoEd.3">
                  <p:embed/>
                </p:oleObj>
              </mc:Choice>
              <mc:Fallback>
                <p:oleObj name="Photo Editor-Foto" r:id="rId22" imgW="1914286" imgH="457143" progId="MSPhotoEd.3">
                  <p:embed/>
                  <p:pic>
                    <p:nvPicPr>
                      <p:cNvPr id="823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845" y="5678227"/>
                        <a:ext cx="1637853" cy="391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1" name="Text Box 64"/>
          <p:cNvSpPr txBox="1">
            <a:spLocks noChangeArrowheads="1"/>
          </p:cNvSpPr>
          <p:nvPr/>
        </p:nvSpPr>
        <p:spPr bwMode="auto">
          <a:xfrm>
            <a:off x="4859235" y="5214613"/>
            <a:ext cx="1226618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6138" indent="-325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35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607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79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751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82269" eaLnBrk="1" hangingPunct="1">
              <a:spcBef>
                <a:spcPct val="0"/>
              </a:spcBef>
              <a:buNone/>
            </a:pPr>
            <a:r>
              <a:rPr lang="de-DE" altLang="en-US" sz="1540" b="1">
                <a:latin typeface="Arial" panose="020B0604020202020204" pitchFamily="34" charset="0"/>
              </a:rPr>
              <a:t>AMORELIE</a:t>
            </a:r>
          </a:p>
        </p:txBody>
      </p:sp>
      <p:pic>
        <p:nvPicPr>
          <p:cNvPr id="8233" name="Bild 3" descr="mcei_logo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" y="1124054"/>
            <a:ext cx="554100" cy="5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67" descr="logo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92" y="2343617"/>
            <a:ext cx="732009" cy="7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Orientation Meeting Area Management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26365" y="6220532"/>
            <a:ext cx="14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www.mcei.de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203848" y="6039287"/>
            <a:ext cx="2809997" cy="74959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40" name="Picture 68" descr="Image result for Auto1 Group">
            <a:extLst>
              <a:ext uri="{FF2B5EF4-FFF2-40B4-BE49-F238E27FC236}">
                <a16:creationId xmlns:a16="http://schemas.microsoft.com/office/drawing/2014/main" id="{72B3428C-A6ED-4576-A310-7E153F44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44" y="4366501"/>
            <a:ext cx="1303244" cy="13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2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52778"/>
              </p:ext>
            </p:extLst>
          </p:nvPr>
        </p:nvGraphicFramePr>
        <p:xfrm>
          <a:off x="6653947" y="5260150"/>
          <a:ext cx="1569949" cy="45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7" imgW="19152381" imgH="5544324" progId="MSPhotoEd.3">
                  <p:embed/>
                </p:oleObj>
              </mc:Choice>
              <mc:Fallback>
                <p:oleObj name="Photo Editor-Foto" r:id="rId27" imgW="19152381" imgH="5544324" progId="MSPhotoEd.3">
                  <p:embed/>
                  <p:pic>
                    <p:nvPicPr>
                      <p:cNvPr id="8226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947" y="5260150"/>
                        <a:ext cx="1569949" cy="454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977960"/>
              </p:ext>
            </p:extLst>
          </p:nvPr>
        </p:nvGraphicFramePr>
        <p:xfrm>
          <a:off x="6916736" y="4457014"/>
          <a:ext cx="870534" cy="34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9" imgW="1019048" imgH="400000" progId="MSPhotoEd.3">
                  <p:embed/>
                </p:oleObj>
              </mc:Choice>
              <mc:Fallback>
                <p:oleObj name="Photo Editor-Foto" r:id="rId29" imgW="1019048" imgH="400000" progId="MSPhotoEd.3">
                  <p:embed/>
                  <p:pic>
                    <p:nvPicPr>
                      <p:cNvPr id="8232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6" y="4457014"/>
                        <a:ext cx="870534" cy="34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2" name="Picture 70" descr="WeltSparen – Finanzen | Miles &amp; More">
            <a:extLst>
              <a:ext uri="{FF2B5EF4-FFF2-40B4-BE49-F238E27FC236}">
                <a16:creationId xmlns:a16="http://schemas.microsoft.com/office/drawing/2014/main" id="{84CE72A3-AFBD-4678-8FF0-6B00275B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18" y="4099325"/>
            <a:ext cx="2037380" cy="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21CE0008-9DC3-AC92-5A14-045E20ED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35B080-DA79-E9D7-15EA-2D9EA5457DF7}"/>
              </a:ext>
            </a:extLst>
          </p:cNvPr>
          <p:cNvSpPr txBox="1"/>
          <p:nvPr/>
        </p:nvSpPr>
        <p:spPr>
          <a:xfrm>
            <a:off x="7715782" y="4635138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STATISTA</a:t>
            </a:r>
          </a:p>
        </p:txBody>
      </p:sp>
    </p:spTree>
    <p:extLst>
      <p:ext uri="{BB962C8B-B14F-4D97-AF65-F5344CB8AC3E}">
        <p14:creationId xmlns:p14="http://schemas.microsoft.com/office/powerpoint/2010/main" val="120916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904224" cy="396000"/>
          </a:xfrm>
        </p:spPr>
        <p:txBody>
          <a:bodyPr/>
          <a:lstStyle/>
          <a:p>
            <a:r>
              <a:rPr lang="en-US" dirty="0"/>
              <a:t>Overview Teaching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25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39909C74-389F-880F-44FB-ACFE5571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3621447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Orientation Meeting Area Management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28029"/>
              </p:ext>
            </p:extLst>
          </p:nvPr>
        </p:nvGraphicFramePr>
        <p:xfrm>
          <a:off x="931566" y="1153823"/>
          <a:ext cx="8200305" cy="446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045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de-DE" sz="1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86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67" marR="93167" marT="46585" marB="46585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173" y="121559"/>
            <a:ext cx="6158082" cy="1141200"/>
          </a:xfrm>
        </p:spPr>
        <p:txBody>
          <a:bodyPr>
            <a:noAutofit/>
          </a:bodyPr>
          <a:lstStyle/>
          <a:p>
            <a:pPr algn="l"/>
            <a:r>
              <a:rPr lang="en-US" sz="2567" dirty="0"/>
              <a:t>Teaching Program MSc BWL (MMM)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4326" y="1327975"/>
            <a:ext cx="631055" cy="631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Core </a:t>
            </a:r>
          </a:p>
          <a:p>
            <a:pPr algn="ctr"/>
            <a:r>
              <a:rPr lang="de-DE" sz="941" b="1" dirty="0" err="1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Compe</a:t>
            </a:r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- </a:t>
            </a:r>
            <a:b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</a:br>
            <a:r>
              <a:rPr lang="de-DE" sz="941" b="1" dirty="0" err="1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tences</a:t>
            </a:r>
            <a:endParaRPr lang="de-DE" sz="941" b="1" dirty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2189" y="2492896"/>
            <a:ext cx="631055" cy="631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Master</a:t>
            </a:r>
          </a:p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Courses</a:t>
            </a:r>
            <a:endParaRPr lang="de-DE" sz="1198" b="1" dirty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747" y="3717032"/>
            <a:ext cx="631055" cy="631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Research </a:t>
            </a:r>
          </a:p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Seminar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753" y="4435467"/>
            <a:ext cx="631055" cy="631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CDSB / </a:t>
            </a:r>
          </a:p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MMBR </a:t>
            </a:r>
          </a:p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Modules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7747" y="5269126"/>
            <a:ext cx="631055" cy="631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</a:rPr>
              <a:t>Thesis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002731" y="2067669"/>
            <a:ext cx="631055" cy="448159"/>
          </a:xfrm>
          <a:prstGeom prst="rect">
            <a:avLst/>
          </a:prstGeom>
          <a:solidFill>
            <a:srgbClr val="C6D9F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680 </a:t>
            </a:r>
          </a:p>
          <a:p>
            <a:pPr algn="ctr" fontAlgn="ctr"/>
            <a:r>
              <a:rPr lang="en-US" sz="941" dirty="0" err="1">
                <a:solidFill>
                  <a:srgbClr val="000000"/>
                </a:solidFill>
              </a:rPr>
              <a:t>Chall</a:t>
            </a:r>
            <a:r>
              <a:rPr lang="en-US" sz="941" dirty="0">
                <a:solidFill>
                  <a:srgbClr val="000000"/>
                </a:solidFill>
              </a:rPr>
              <a:t>. P. Mgt.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306616" y="2623229"/>
            <a:ext cx="631055" cy="445731"/>
          </a:xfrm>
          <a:prstGeom prst="rect">
            <a:avLst/>
          </a:prstGeom>
          <a:solidFill>
            <a:srgbClr val="C6D9F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675 </a:t>
            </a:r>
          </a:p>
          <a:p>
            <a:pPr algn="ctr"/>
            <a:r>
              <a:rPr lang="en-US" sz="941" dirty="0" err="1">
                <a:solidFill>
                  <a:srgbClr val="000000"/>
                </a:solidFill>
                <a:ea typeface="ＭＳ Ｐゴシック" pitchFamily="-105" charset="-128"/>
              </a:rPr>
              <a:t>Fundr</a:t>
            </a:r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. Mgt</a:t>
            </a:r>
            <a:r>
              <a:rPr lang="en-US" sz="941" b="1" dirty="0">
                <a:solidFill>
                  <a:srgbClr val="000000"/>
                </a:solidFill>
                <a:ea typeface="ＭＳ Ｐゴシック" pitchFamily="-105" charset="-128"/>
              </a:rPr>
              <a:t>.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6696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676 </a:t>
            </a:r>
          </a:p>
          <a:p>
            <a:pPr algn="ctr"/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 </a:t>
            </a:r>
            <a:r>
              <a:rPr lang="en-US" sz="941" dirty="0" err="1">
                <a:solidFill>
                  <a:srgbClr val="000000"/>
                </a:solidFill>
                <a:ea typeface="ＭＳ Ｐゴシック" pitchFamily="-105" charset="-128"/>
              </a:rPr>
              <a:t>Partn</a:t>
            </a:r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. Mgt.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694135" y="4509120"/>
            <a:ext cx="631055" cy="448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802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Fund. NP</a:t>
            </a:r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 </a:t>
            </a:r>
          </a:p>
          <a:p>
            <a:pPr algn="ctr" fontAlgn="ctr"/>
            <a:r>
              <a:rPr lang="en-US" sz="941" dirty="0">
                <a:solidFill>
                  <a:schemeClr val="bg1"/>
                </a:solidFill>
              </a:rPr>
              <a:t> Mgmt. Sci.</a:t>
            </a:r>
            <a:endParaRPr lang="en-US" sz="941" b="1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338788" y="3807702"/>
            <a:ext cx="129349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710 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 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RS P &amp; NP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Mgt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05650" y="2060848"/>
            <a:ext cx="631055" cy="460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679 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P &amp; NP Mgt.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396060" y="2060847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630 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Intro. </a:t>
            </a:r>
            <a:r>
              <a:rPr lang="en-US" sz="941" dirty="0" err="1">
                <a:solidFill>
                  <a:srgbClr val="000000"/>
                </a:solidFill>
              </a:rPr>
              <a:t>E’ship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071052" y="2073300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632 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Adv. </a:t>
            </a:r>
            <a:r>
              <a:rPr lang="en-US" sz="941" dirty="0" err="1">
                <a:solidFill>
                  <a:srgbClr val="000000"/>
                </a:solidFill>
              </a:rPr>
              <a:t>E’ship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164644" y="2060848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645 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LS &amp; Mot.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68395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646 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HR Analytics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836951" y="2063074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647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Strat. Int.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HRM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839071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648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Inc. &amp; Perf.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410293" y="2069298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654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Corp. </a:t>
            </a:r>
            <a:r>
              <a:rPr lang="en-US" sz="941" dirty="0" err="1">
                <a:solidFill>
                  <a:srgbClr val="000000"/>
                </a:solidFill>
              </a:rPr>
              <a:t>Restr</a:t>
            </a:r>
            <a:r>
              <a:rPr lang="en-US" sz="94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401023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655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Corp. Strat.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747267" y="2065604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656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M &amp; A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6516648" y="2073300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690</a:t>
            </a:r>
          </a:p>
          <a:p>
            <a:pPr algn="ctr" fontAlgn="ctr"/>
            <a:r>
              <a:rPr lang="en-US" sz="941" dirty="0" err="1">
                <a:solidFill>
                  <a:srgbClr val="000000"/>
                </a:solidFill>
              </a:rPr>
              <a:t>Inno</a:t>
            </a:r>
            <a:r>
              <a:rPr lang="en-US" sz="941" dirty="0">
                <a:solidFill>
                  <a:srgbClr val="000000"/>
                </a:solidFill>
              </a:rPr>
              <a:t>. Mgmt.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6534894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691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OB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859236" y="2068233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692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Org. Theory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873481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693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IP Mgmt.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891879" y="3807702"/>
            <a:ext cx="129349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721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RS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Orga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&amp;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Inno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</a:t>
            </a:r>
          </a:p>
        </p:txBody>
      </p:sp>
      <p:sp>
        <p:nvSpPr>
          <p:cNvPr id="43" name="Rechteck 42"/>
          <p:cNvSpPr/>
          <p:nvPr/>
        </p:nvSpPr>
        <p:spPr>
          <a:xfrm>
            <a:off x="1178778" y="3807702"/>
            <a:ext cx="129349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741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RS RSM (Fall) &amp; 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Leadership (Spring)</a:t>
            </a:r>
          </a:p>
        </p:txBody>
      </p:sp>
      <p:sp>
        <p:nvSpPr>
          <p:cNvPr id="44" name="Rechteck 43"/>
          <p:cNvSpPr/>
          <p:nvPr/>
        </p:nvSpPr>
        <p:spPr>
          <a:xfrm>
            <a:off x="2742631" y="3807702"/>
            <a:ext cx="129349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750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RS Corp.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Strat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&amp;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Gov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</a:t>
            </a:r>
          </a:p>
        </p:txBody>
      </p:sp>
      <p:sp>
        <p:nvSpPr>
          <p:cNvPr id="46" name="Rechteck 45"/>
          <p:cNvSpPr/>
          <p:nvPr/>
        </p:nvSpPr>
        <p:spPr>
          <a:xfrm>
            <a:off x="7456945" y="3807702"/>
            <a:ext cx="129349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770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RS</a:t>
            </a:r>
          </a:p>
        </p:txBody>
      </p:sp>
      <p:sp>
        <p:nvSpPr>
          <p:cNvPr id="49" name="Rechteck 48"/>
          <p:cNvSpPr/>
          <p:nvPr/>
        </p:nvSpPr>
        <p:spPr>
          <a:xfrm>
            <a:off x="827584" y="5452288"/>
            <a:ext cx="8090166" cy="2357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41" dirty="0"/>
              <a:t>MASTER THESIS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6497072" y="5778958"/>
            <a:ext cx="739224" cy="2371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41" dirty="0"/>
              <a:t>FSS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7361168" y="5784172"/>
            <a:ext cx="739224" cy="2371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41" dirty="0"/>
              <a:t>HWS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8153256" y="5768349"/>
            <a:ext cx="739224" cy="23711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41" dirty="0"/>
              <a:t>FSS / HWS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576464" y="4509120"/>
            <a:ext cx="631055" cy="448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805</a:t>
            </a:r>
          </a:p>
          <a:p>
            <a:pPr algn="ctr"/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Appl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Meth. </a:t>
            </a:r>
            <a:b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</a:b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Mgmt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R.</a:t>
            </a:r>
            <a:endParaRPr lang="en-US" sz="941" b="1" dirty="0">
              <a:solidFill>
                <a:schemeClr val="bg1"/>
              </a:solidFill>
            </a:endParaRP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6288402" y="4509120"/>
            <a:ext cx="631055" cy="448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806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Adv. Organ. </a:t>
            </a:r>
            <a:b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</a:b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Innov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R.</a:t>
            </a:r>
            <a:endParaRPr lang="en-US" sz="941" b="1" dirty="0">
              <a:solidFill>
                <a:schemeClr val="bg1"/>
              </a:solidFill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3905576" y="5081177"/>
            <a:ext cx="2430927" cy="201369"/>
          </a:xfrm>
          <a:prstGeom prst="rect">
            <a:avLst/>
          </a:prstGeom>
          <a:solidFill>
            <a:srgbClr val="305480"/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910 - 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Area Seminar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7819375" y="4509120"/>
            <a:ext cx="631055" cy="448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801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Adv.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Entr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</a:t>
            </a:r>
            <a:b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</a:b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Mgmt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R.</a:t>
            </a:r>
            <a:endParaRPr lang="en-US" sz="941" b="1" dirty="0">
              <a:solidFill>
                <a:schemeClr val="bg1"/>
              </a:solidFill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3115159" y="4509120"/>
            <a:ext cx="631055" cy="448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chemeClr val="bg1"/>
                </a:solidFill>
                <a:ea typeface="ＭＳ Ｐゴシック" pitchFamily="-105" charset="-128"/>
              </a:rPr>
              <a:t>MAN 804</a:t>
            </a:r>
          </a:p>
          <a:p>
            <a:pPr algn="ctr"/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Adv. </a:t>
            </a: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Strat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 </a:t>
            </a:r>
            <a:b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</a:br>
            <a:r>
              <a:rPr lang="de-DE" sz="941" dirty="0" err="1">
                <a:solidFill>
                  <a:schemeClr val="bg1"/>
                </a:solidFill>
                <a:ea typeface="ＭＳ Ｐゴシック" pitchFamily="-105" charset="-128"/>
              </a:rPr>
              <a:t>Mgmt</a:t>
            </a:r>
            <a:r>
              <a:rPr lang="de-DE" sz="941" dirty="0">
                <a:solidFill>
                  <a:schemeClr val="bg1"/>
                </a:solidFill>
                <a:ea typeface="ＭＳ Ｐゴシック" pitchFamily="-105" charset="-128"/>
              </a:rPr>
              <a:t>.</a:t>
            </a:r>
            <a:endParaRPr lang="en-US" sz="941" b="1" dirty="0">
              <a:solidFill>
                <a:schemeClr val="bg1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248509" y="3178292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694</a:t>
            </a:r>
          </a:p>
          <a:p>
            <a:pPr algn="ctr"/>
            <a:r>
              <a:rPr lang="en-US" sz="941" dirty="0" err="1">
                <a:solidFill>
                  <a:srgbClr val="000000"/>
                </a:solidFill>
                <a:ea typeface="ＭＳ Ｐゴシック" pitchFamily="-105" charset="-128"/>
              </a:rPr>
              <a:t>Proj</a:t>
            </a:r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. C.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7417787" y="2620801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631 </a:t>
            </a:r>
          </a:p>
          <a:p>
            <a:pPr algn="ctr" fontAlgn="ctr"/>
            <a:r>
              <a:rPr lang="en-US" sz="941" dirty="0" err="1">
                <a:solidFill>
                  <a:srgbClr val="000000"/>
                </a:solidFill>
              </a:rPr>
              <a:t>Creat</a:t>
            </a:r>
            <a:r>
              <a:rPr lang="en-US" sz="941" dirty="0">
                <a:solidFill>
                  <a:srgbClr val="000000"/>
                </a:solidFill>
              </a:rPr>
              <a:t>. </a:t>
            </a:r>
            <a:r>
              <a:rPr lang="en-US" sz="941" dirty="0" err="1">
                <a:solidFill>
                  <a:srgbClr val="000000"/>
                </a:solidFill>
              </a:rPr>
              <a:t>E’ship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8095452" y="2621920"/>
            <a:ext cx="631055" cy="445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633 </a:t>
            </a:r>
          </a:p>
          <a:p>
            <a:pPr algn="ctr"/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Growth E.</a:t>
            </a:r>
            <a:r>
              <a:rPr lang="en-US" sz="941" b="1" dirty="0">
                <a:solidFill>
                  <a:srgbClr val="000000"/>
                </a:solidFill>
                <a:ea typeface="ＭＳ Ｐゴシック" pitchFamily="-105" charset="-128"/>
              </a:rPr>
              <a:t> 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1168395" y="3178292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649 </a:t>
            </a:r>
          </a:p>
          <a:p>
            <a:pPr algn="ctr"/>
            <a:r>
              <a:rPr lang="de-DE" sz="941" dirty="0">
                <a:solidFill>
                  <a:srgbClr val="000000"/>
                </a:solidFill>
                <a:ea typeface="ＭＳ Ｐゴシック" pitchFamily="-105" charset="-128"/>
              </a:rPr>
              <a:t>HR</a:t>
            </a:r>
            <a:r>
              <a:rPr lang="en-US" sz="941" dirty="0">
                <a:solidFill>
                  <a:srgbClr val="000000"/>
                </a:solidFill>
              </a:rPr>
              <a:t> </a:t>
            </a:r>
            <a:r>
              <a:rPr lang="en-US" sz="941" dirty="0" err="1">
                <a:solidFill>
                  <a:srgbClr val="000000"/>
                </a:solidFill>
              </a:rPr>
              <a:t>Recr</a:t>
            </a:r>
            <a:r>
              <a:rPr lang="en-US" sz="941" dirty="0">
                <a:solidFill>
                  <a:srgbClr val="000000"/>
                </a:solidFill>
              </a:rPr>
              <a:t>. &amp;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 Selection</a:t>
            </a:r>
            <a:endParaRPr lang="en-US" sz="941" b="1" dirty="0">
              <a:solidFill>
                <a:srgbClr val="000000"/>
              </a:solidFill>
            </a:endParaRPr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1848127" y="3178292"/>
            <a:ext cx="631055" cy="448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64X</a:t>
            </a:r>
          </a:p>
          <a:p>
            <a:pPr algn="ctr" fontAlgn="ctr"/>
            <a:r>
              <a:rPr lang="en-US" sz="941" dirty="0">
                <a:solidFill>
                  <a:srgbClr val="000000"/>
                </a:solidFill>
              </a:rPr>
              <a:t>Training &amp; </a:t>
            </a:r>
          </a:p>
          <a:p>
            <a:pPr algn="ctr" fontAlgn="ctr"/>
            <a:r>
              <a:rPr lang="en-US" sz="941" dirty="0" err="1">
                <a:solidFill>
                  <a:srgbClr val="000000"/>
                </a:solidFill>
              </a:rPr>
              <a:t>Developm</a:t>
            </a:r>
            <a:r>
              <a:rPr lang="en-US" sz="94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38050" y="5778958"/>
            <a:ext cx="887014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41" dirty="0"/>
              <a:t>*</a:t>
            </a:r>
            <a:r>
              <a:rPr lang="de-DE" sz="941" dirty="0" err="1"/>
              <a:t>suppl</a:t>
            </a:r>
            <a:r>
              <a:rPr lang="de-DE" sz="941" dirty="0"/>
              <a:t>. </a:t>
            </a:r>
            <a:r>
              <a:rPr lang="de-DE" sz="941" dirty="0" err="1"/>
              <a:t>course</a:t>
            </a:r>
            <a:endParaRPr lang="de-DE" sz="941" dirty="0"/>
          </a:p>
        </p:txBody>
      </p:sp>
      <p:sp>
        <p:nvSpPr>
          <p:cNvPr id="69" name="Datumsplatzhalter 9">
            <a:extLst>
              <a:ext uri="{FF2B5EF4-FFF2-40B4-BE49-F238E27FC236}">
                <a16:creationId xmlns:a16="http://schemas.microsoft.com/office/drawing/2014/main" id="{CAD7E96F-A68F-4D25-AD86-C96D4533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2021 / Spring 2022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5234A5-D70C-A105-D53F-00173087B824}"/>
              </a:ext>
            </a:extLst>
          </p:cNvPr>
          <p:cNvSpPr txBox="1"/>
          <p:nvPr/>
        </p:nvSpPr>
        <p:spPr>
          <a:xfrm>
            <a:off x="7409641" y="1405476"/>
            <a:ext cx="12257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WOYWODE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34A370-164B-B92E-E1A4-838491D6B74B}"/>
              </a:ext>
            </a:extLst>
          </p:cNvPr>
          <p:cNvSpPr txBox="1"/>
          <p:nvPr/>
        </p:nvSpPr>
        <p:spPr>
          <a:xfrm>
            <a:off x="1232198" y="1405775"/>
            <a:ext cx="12257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BIEMANN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E07464-A587-1632-DF7E-A5CD917231DB}"/>
              </a:ext>
            </a:extLst>
          </p:cNvPr>
          <p:cNvSpPr txBox="1"/>
          <p:nvPr/>
        </p:nvSpPr>
        <p:spPr>
          <a:xfrm>
            <a:off x="5863553" y="1399734"/>
            <a:ext cx="12257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HOISL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3F1A5DF-E52A-D16A-CB1F-8C1A3A812158}"/>
              </a:ext>
            </a:extLst>
          </p:cNvPr>
          <p:cNvSpPr txBox="1"/>
          <p:nvPr/>
        </p:nvSpPr>
        <p:spPr>
          <a:xfrm>
            <a:off x="4426601" y="1400193"/>
            <a:ext cx="12257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HELMIG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2713B05-52C7-FADA-7A19-1379DC27FA18}"/>
              </a:ext>
            </a:extLst>
          </p:cNvPr>
          <p:cNvSpPr txBox="1"/>
          <p:nvPr/>
        </p:nvSpPr>
        <p:spPr>
          <a:xfrm>
            <a:off x="2801621" y="1387855"/>
            <a:ext cx="12257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BRAUER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D011A57-87AD-BBAE-816E-EFA6A337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255" y="3197895"/>
            <a:ext cx="631055" cy="445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txBody>
          <a:bodyPr wrap="none" lIns="30798" rIns="30798" anchor="ctr"/>
          <a:lstStyle/>
          <a:p>
            <a:pPr algn="ctr"/>
            <a:r>
              <a:rPr lang="de-DE" sz="941" b="1" dirty="0">
                <a:solidFill>
                  <a:srgbClr val="000000"/>
                </a:solidFill>
                <a:ea typeface="ＭＳ Ｐゴシック" pitchFamily="-105" charset="-128"/>
              </a:rPr>
              <a:t>MAN 634 </a:t>
            </a:r>
          </a:p>
          <a:p>
            <a:pPr algn="ctr"/>
            <a:r>
              <a:rPr lang="en-US" sz="941" dirty="0">
                <a:solidFill>
                  <a:srgbClr val="000000"/>
                </a:solidFill>
                <a:ea typeface="ＭＳ Ｐゴシック" pitchFamily="-105" charset="-128"/>
              </a:rPr>
              <a:t>SDG </a:t>
            </a:r>
            <a:r>
              <a:rPr lang="en-US" sz="941" dirty="0" err="1">
                <a:solidFill>
                  <a:srgbClr val="000000"/>
                </a:solidFill>
                <a:ea typeface="ＭＳ Ｐゴシック" pitchFamily="-105" charset="-128"/>
              </a:rPr>
              <a:t>Entr</a:t>
            </a:r>
            <a:r>
              <a:rPr lang="en-US" sz="941" b="1" dirty="0">
                <a:solidFill>
                  <a:srgbClr val="000000"/>
                </a:solidFill>
                <a:ea typeface="ＭＳ Ｐゴシック" pitchFamily="-105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519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Chair of Human Resource Management and Leadership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408E4BE7-63A5-E5A9-9175-C46D51A9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417035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14" y="121038"/>
            <a:ext cx="5479200" cy="1141200"/>
          </a:xfrm>
        </p:spPr>
        <p:txBody>
          <a:bodyPr vert="horz" wrap="none" lIns="89216" tIns="44609" rIns="89216" bIns="44609" rtlCol="0" anchor="ctr">
            <a:noAutofit/>
          </a:bodyPr>
          <a:lstStyle/>
          <a:p>
            <a:pPr algn="l"/>
            <a:r>
              <a:rPr lang="en-US" sz="2567" dirty="0"/>
              <a:t>Overview </a:t>
            </a:r>
            <a:r>
              <a:rPr lang="de-DE" sz="2567" dirty="0"/>
              <a:t>| </a:t>
            </a:r>
            <a:r>
              <a:rPr lang="en-US" sz="2800" dirty="0"/>
              <a:t>Chair of Human Resource </a:t>
            </a:r>
            <a:br>
              <a:rPr lang="en-US" sz="2800" dirty="0"/>
            </a:br>
            <a:r>
              <a:rPr lang="en-US" sz="2800" dirty="0"/>
              <a:t>Management &amp; Leadership</a:t>
            </a:r>
            <a:br>
              <a:rPr lang="en-US" sz="2800" dirty="0"/>
            </a:br>
            <a:endParaRPr lang="en-US" sz="2567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6" name="Abgerundetes Rechteck 35"/>
          <p:cNvSpPr/>
          <p:nvPr/>
        </p:nvSpPr>
        <p:spPr>
          <a:xfrm>
            <a:off x="752678" y="1584791"/>
            <a:ext cx="7638645" cy="153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53" b="1" dirty="0">
                <a:solidFill>
                  <a:schemeClr val="tx1"/>
                </a:solidFill>
              </a:rPr>
              <a:t>Prof. Dr. </a:t>
            </a:r>
            <a:r>
              <a:rPr lang="en-US" sz="2053" b="1" dirty="0" err="1">
                <a:solidFill>
                  <a:schemeClr val="tx1"/>
                </a:solidFill>
              </a:rPr>
              <a:t>Torsten</a:t>
            </a:r>
            <a:r>
              <a:rPr lang="en-US" sz="2053" b="1" dirty="0">
                <a:solidFill>
                  <a:schemeClr val="tx1"/>
                </a:solidFill>
              </a:rPr>
              <a:t> </a:t>
            </a:r>
            <a:r>
              <a:rPr lang="en-US" sz="2053" b="1" dirty="0" err="1">
                <a:solidFill>
                  <a:schemeClr val="tx1"/>
                </a:solidFill>
              </a:rPr>
              <a:t>Biemann</a:t>
            </a:r>
            <a:endParaRPr lang="en-US" sz="2053" b="1" dirty="0">
              <a:solidFill>
                <a:schemeClr val="tx1"/>
              </a:solidFill>
            </a:endParaRPr>
          </a:p>
          <a:p>
            <a:r>
              <a:rPr lang="en-US" sz="2053" dirty="0">
                <a:solidFill>
                  <a:schemeClr val="tx1"/>
                </a:solidFill>
              </a:rPr>
              <a:t>Professor of Human Resource Management and </a:t>
            </a:r>
            <a:br>
              <a:rPr lang="en-US" sz="2053" dirty="0">
                <a:solidFill>
                  <a:schemeClr val="tx1"/>
                </a:solidFill>
              </a:rPr>
            </a:br>
            <a:r>
              <a:rPr lang="en-US" sz="2053" dirty="0">
                <a:solidFill>
                  <a:schemeClr val="tx1"/>
                </a:solidFill>
              </a:rPr>
              <a:t>Leadership at the University of Mannheim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775133" y="3371252"/>
            <a:ext cx="1786457" cy="27066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3" b="1" dirty="0">
                <a:solidFill>
                  <a:schemeClr val="tx1"/>
                </a:solidFill>
              </a:rPr>
              <a:t>Research</a:t>
            </a:r>
          </a:p>
          <a:p>
            <a:pPr algn="ctr"/>
            <a:r>
              <a:rPr lang="en-US" sz="1797" dirty="0">
                <a:solidFill>
                  <a:schemeClr val="tx1"/>
                </a:solidFill>
              </a:rPr>
              <a:t>(Publications in top-tier journals, teaching case studies, conference appearances)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678772" y="3381061"/>
            <a:ext cx="1786457" cy="26968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3" b="1" dirty="0">
                <a:solidFill>
                  <a:schemeClr val="tx1"/>
                </a:solidFill>
              </a:rPr>
              <a:t>Teaching</a:t>
            </a:r>
          </a:p>
          <a:p>
            <a:pPr algn="ctr"/>
            <a:r>
              <a:rPr lang="en-US" sz="1797" dirty="0">
                <a:solidFill>
                  <a:schemeClr val="tx1"/>
                </a:solidFill>
              </a:rPr>
              <a:t>(Bachelor, Master, PhD, Part-time/full-time/Executive MBA)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6604866" y="3381058"/>
            <a:ext cx="1786457" cy="26968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3" b="1" dirty="0">
                <a:solidFill>
                  <a:schemeClr val="tx1"/>
                </a:solidFill>
              </a:rPr>
              <a:t>Practice</a:t>
            </a:r>
          </a:p>
          <a:p>
            <a:pPr algn="ctr"/>
            <a:r>
              <a:rPr lang="en-US" sz="1797" dirty="0">
                <a:solidFill>
                  <a:schemeClr val="tx1"/>
                </a:solidFill>
              </a:rPr>
              <a:t>(Joint applied research studies, company trainings, guest lectures, consulting)</a:t>
            </a:r>
          </a:p>
        </p:txBody>
      </p:sp>
      <p:sp>
        <p:nvSpPr>
          <p:cNvPr id="16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71C19B-83EC-D4CE-2816-D878B70A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10" y="1801045"/>
            <a:ext cx="1383912" cy="920576"/>
          </a:xfrm>
          <a:prstGeom prst="rect">
            <a:avLst/>
          </a:prstGeom>
        </p:spPr>
      </p:pic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BE9CBD10-AED4-1B28-47B2-3FBE68A5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265837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405972" y="6500160"/>
            <a:ext cx="1054460" cy="180000"/>
          </a:xfrm>
        </p:spPr>
        <p:txBody>
          <a:bodyPr/>
          <a:lstStyle/>
          <a:p>
            <a:fld id="{DEED8D61-E8B6-E041-9D61-71A033DF76C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7" name="Freihandform 26"/>
          <p:cNvSpPr/>
          <p:nvPr/>
        </p:nvSpPr>
        <p:spPr>
          <a:xfrm>
            <a:off x="321860" y="5281761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Bachelor Level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13266" y="4984208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ihandform 31"/>
          <p:cNvSpPr/>
          <p:nvPr/>
        </p:nvSpPr>
        <p:spPr>
          <a:xfrm>
            <a:off x="323761" y="2539740"/>
            <a:ext cx="1080103" cy="585154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Master</a:t>
            </a:r>
            <a:br>
              <a:rPr lang="en-GB" sz="1540" dirty="0">
                <a:solidFill>
                  <a:schemeClr val="bg1"/>
                </a:solidFill>
              </a:rPr>
            </a:br>
            <a:r>
              <a:rPr lang="en-GB" sz="1540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33" name="Freihandform 32"/>
          <p:cNvSpPr/>
          <p:nvPr/>
        </p:nvSpPr>
        <p:spPr>
          <a:xfrm>
            <a:off x="323761" y="1196752"/>
            <a:ext cx="1080103" cy="717109"/>
          </a:xfrm>
          <a:custGeom>
            <a:avLst/>
            <a:gdLst>
              <a:gd name="connsiteX0" fmla="*/ 0 w 2304004"/>
              <a:gd name="connsiteY0" fmla="*/ 214538 h 1287200"/>
              <a:gd name="connsiteX1" fmla="*/ 214538 w 2304004"/>
              <a:gd name="connsiteY1" fmla="*/ 0 h 1287200"/>
              <a:gd name="connsiteX2" fmla="*/ 2089466 w 2304004"/>
              <a:gd name="connsiteY2" fmla="*/ 0 h 1287200"/>
              <a:gd name="connsiteX3" fmla="*/ 2304004 w 2304004"/>
              <a:gd name="connsiteY3" fmla="*/ 214538 h 1287200"/>
              <a:gd name="connsiteX4" fmla="*/ 2304004 w 2304004"/>
              <a:gd name="connsiteY4" fmla="*/ 1072662 h 1287200"/>
              <a:gd name="connsiteX5" fmla="*/ 2089466 w 2304004"/>
              <a:gd name="connsiteY5" fmla="*/ 1287200 h 1287200"/>
              <a:gd name="connsiteX6" fmla="*/ 214538 w 2304004"/>
              <a:gd name="connsiteY6" fmla="*/ 1287200 h 1287200"/>
              <a:gd name="connsiteX7" fmla="*/ 0 w 2304004"/>
              <a:gd name="connsiteY7" fmla="*/ 1072662 h 1287200"/>
              <a:gd name="connsiteX8" fmla="*/ 0 w 2304004"/>
              <a:gd name="connsiteY8" fmla="*/ 214538 h 12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004" h="1287200">
                <a:moveTo>
                  <a:pt x="0" y="214538"/>
                </a:moveTo>
                <a:cubicBezTo>
                  <a:pt x="0" y="96052"/>
                  <a:pt x="96052" y="0"/>
                  <a:pt x="214538" y="0"/>
                </a:cubicBezTo>
                <a:lnTo>
                  <a:pt x="2089466" y="0"/>
                </a:lnTo>
                <a:cubicBezTo>
                  <a:pt x="2207952" y="0"/>
                  <a:pt x="2304004" y="96052"/>
                  <a:pt x="2304004" y="214538"/>
                </a:cubicBezTo>
                <a:lnTo>
                  <a:pt x="2304004" y="1072662"/>
                </a:lnTo>
                <a:cubicBezTo>
                  <a:pt x="2304004" y="1191148"/>
                  <a:pt x="2207952" y="1287200"/>
                  <a:pt x="2089466" y="1287200"/>
                </a:cubicBezTo>
                <a:lnTo>
                  <a:pt x="214538" y="1287200"/>
                </a:lnTo>
                <a:cubicBezTo>
                  <a:pt x="96052" y="1287200"/>
                  <a:pt x="0" y="1191148"/>
                  <a:pt x="0" y="1072662"/>
                </a:cubicBezTo>
                <a:lnTo>
                  <a:pt x="0" y="214538"/>
                </a:lnTo>
                <a:close/>
              </a:path>
            </a:pathLst>
          </a:custGeom>
          <a:solidFill>
            <a:srgbClr val="003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40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1623203" y="1196752"/>
            <a:ext cx="1691410" cy="770876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805</a:t>
            </a:r>
            <a:br>
              <a:rPr lang="en-GB" sz="1198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Applied Methods in Management Research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1619672" y="2159197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645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Leadership &amp; Motivation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3398802" y="2159198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647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Strategic &amp; International HRM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7886572" y="4984208"/>
            <a:ext cx="1080138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Bachelor thesis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413266" y="2060848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ußzeilenplatzhalter 4"/>
          <p:cNvSpPr txBox="1">
            <a:spLocks/>
          </p:cNvSpPr>
          <p:nvPr/>
        </p:nvSpPr>
        <p:spPr>
          <a:xfrm>
            <a:off x="684000" y="650016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7884385" y="2813489"/>
            <a:ext cx="1080103" cy="7871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Master thesis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467161" y="3026023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feil nach rechts 30"/>
          <p:cNvSpPr/>
          <p:nvPr/>
        </p:nvSpPr>
        <p:spPr>
          <a:xfrm>
            <a:off x="7528555" y="3026023"/>
            <a:ext cx="288032" cy="301711"/>
          </a:xfrm>
          <a:prstGeom prst="rightArrow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5479200" cy="1141200"/>
          </a:xfrm>
        </p:spPr>
        <p:txBody>
          <a:bodyPr>
            <a:noAutofit/>
          </a:bodyPr>
          <a:lstStyle/>
          <a:p>
            <a:pPr algn="l"/>
            <a:r>
              <a:rPr lang="de-DE" sz="2224" dirty="0"/>
              <a:t>Teaching | </a:t>
            </a:r>
            <a:r>
              <a:rPr lang="en-US" sz="2224" dirty="0"/>
              <a:t>Chair of Human Resource Management &amp; Leadership</a:t>
            </a:r>
            <a:endParaRPr lang="de-DE" sz="2224" dirty="0"/>
          </a:p>
        </p:txBody>
      </p:sp>
      <p:sp>
        <p:nvSpPr>
          <p:cNvPr id="45" name="Abgerundetes Rechteck 44"/>
          <p:cNvSpPr/>
          <p:nvPr/>
        </p:nvSpPr>
        <p:spPr>
          <a:xfrm>
            <a:off x="6298163" y="5945468"/>
            <a:ext cx="664907" cy="337679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6987868" y="5945468"/>
            <a:ext cx="664907" cy="337679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FSS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1597027" y="5243092"/>
            <a:ext cx="1691410" cy="809154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401 </a:t>
            </a:r>
            <a:r>
              <a:rPr lang="en-GB" sz="1198" i="1" dirty="0">
                <a:solidFill>
                  <a:schemeClr val="tx1"/>
                </a:solidFill>
              </a:rPr>
              <a:t>Organization &amp; </a:t>
            </a:r>
            <a:r>
              <a:rPr lang="en-GB" sz="1198" dirty="0">
                <a:solidFill>
                  <a:schemeClr val="tx1"/>
                </a:solidFill>
              </a:rPr>
              <a:t>Human Resource Management</a:t>
            </a:r>
          </a:p>
        </p:txBody>
      </p:sp>
      <p:sp>
        <p:nvSpPr>
          <p:cNvPr id="48" name="Abgerundetes Rechteck 47"/>
          <p:cNvSpPr/>
          <p:nvPr/>
        </p:nvSpPr>
        <p:spPr>
          <a:xfrm>
            <a:off x="7708351" y="5945468"/>
            <a:ext cx="968105" cy="3376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HWS &amp; FSS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1619672" y="2813489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646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HR Analytics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1614120" y="3449493"/>
            <a:ext cx="1691410" cy="751630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649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Human Resource Recruitment and Selection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3419872" y="2877800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648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Incentives &amp; Performance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3419872" y="3597880"/>
            <a:ext cx="1691410" cy="615951"/>
          </a:xfrm>
          <a:prstGeom prst="roundRect">
            <a:avLst/>
          </a:prstGeom>
          <a:solidFill>
            <a:srgbClr val="9DBC6F">
              <a:alpha val="43922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644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[HR </a:t>
            </a:r>
            <a:r>
              <a:rPr lang="en-US" sz="1200" dirty="0">
                <a:solidFill>
                  <a:srgbClr val="000000"/>
                </a:solidFill>
              </a:rPr>
              <a:t>Training &amp; Development]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5798018" y="2578157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741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GB" sz="1198" dirty="0">
                <a:solidFill>
                  <a:schemeClr val="tx1"/>
                </a:solidFill>
              </a:rPr>
              <a:t>Seminar</a:t>
            </a:r>
            <a:r>
              <a:rPr lang="en-GB" sz="1198" b="1" dirty="0">
                <a:solidFill>
                  <a:schemeClr val="tx1"/>
                </a:solidFill>
              </a:rPr>
              <a:t> </a:t>
            </a:r>
            <a:r>
              <a:rPr lang="en-GB" sz="1198" dirty="0">
                <a:solidFill>
                  <a:schemeClr val="tx1"/>
                </a:solidFill>
              </a:rPr>
              <a:t>HRM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5148064" y="2325848"/>
            <a:ext cx="216024" cy="1671959"/>
          </a:xfrm>
          <a:prstGeom prst="rightBrac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bgerundetes Rechteck 52"/>
          <p:cNvSpPr/>
          <p:nvPr/>
        </p:nvSpPr>
        <p:spPr>
          <a:xfrm>
            <a:off x="3836857" y="5040105"/>
            <a:ext cx="1691410" cy="615951"/>
          </a:xfrm>
          <a:prstGeom prst="roundRect">
            <a:avLst/>
          </a:prstGeom>
          <a:solidFill>
            <a:srgbClr val="9DBC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44" tIns="118944" rIns="118944" bIns="118944" numCol="1" spcCol="1270" anchor="ctr" anchorCtr="0">
            <a:noAutofit/>
          </a:bodyPr>
          <a:lstStyle/>
          <a:p>
            <a:pPr algn="ctr" defTabSz="7605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98" b="1" dirty="0">
                <a:solidFill>
                  <a:schemeClr val="tx1"/>
                </a:solidFill>
              </a:rPr>
              <a:t>MAN 352</a:t>
            </a:r>
            <a:br>
              <a:rPr lang="en-GB" sz="1198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Human Resource Management</a:t>
            </a:r>
            <a:endParaRPr lang="en-GB" sz="1198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779912" y="4984209"/>
            <a:ext cx="1806346" cy="986402"/>
          </a:xfrm>
          <a:prstGeom prst="roundRect">
            <a:avLst>
              <a:gd name="adj" fmla="val 3527"/>
            </a:avLst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304628" y="6165304"/>
            <a:ext cx="148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Business </a:t>
            </a:r>
            <a:r>
              <a:rPr lang="de-DE" sz="1200" dirty="0" err="1"/>
              <a:t>minors</a:t>
            </a:r>
            <a:r>
              <a:rPr lang="de-DE" sz="1200" dirty="0"/>
              <a:t> &amp; </a:t>
            </a:r>
            <a:r>
              <a:rPr lang="de-DE" sz="1200" dirty="0" err="1"/>
              <a:t>incoming</a:t>
            </a:r>
            <a:r>
              <a:rPr lang="de-DE" sz="1200" dirty="0"/>
              <a:t> </a:t>
            </a:r>
            <a:r>
              <a:rPr lang="de-DE" sz="1200" dirty="0" err="1"/>
              <a:t>students</a:t>
            </a:r>
            <a:endParaRPr lang="en-US" sz="1200" dirty="0"/>
          </a:p>
        </p:txBody>
      </p:sp>
      <p:sp>
        <p:nvSpPr>
          <p:cNvPr id="9" name="Rechteck 8"/>
          <p:cNvSpPr/>
          <p:nvPr/>
        </p:nvSpPr>
        <p:spPr>
          <a:xfrm>
            <a:off x="6987868" y="1122673"/>
            <a:ext cx="1971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</a:t>
            </a:r>
            <a:r>
              <a:rPr lang="de-DE" sz="1400" dirty="0" err="1"/>
              <a:t>Lecturer</a:t>
            </a:r>
            <a:r>
              <a:rPr lang="de-DE" sz="1400" dirty="0"/>
              <a:t>: Frank Danesy</a:t>
            </a:r>
          </a:p>
          <a:p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3042316" y="3580669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1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860032" y="3573016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1</a:t>
            </a:r>
            <a:endParaRPr lang="en-US" dirty="0"/>
          </a:p>
        </p:txBody>
      </p:sp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25A8EE86-0EDB-5221-5995-DC64F82C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75216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401726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066" y="235600"/>
            <a:ext cx="8229600" cy="504932"/>
          </a:xfrm>
        </p:spPr>
        <p:txBody>
          <a:bodyPr>
            <a:noAutofit/>
          </a:bodyPr>
          <a:lstStyle/>
          <a:p>
            <a:r>
              <a:rPr lang="en-US" sz="2053" dirty="0"/>
              <a:t>Chair of Human Resource Management and Leadership</a:t>
            </a:r>
            <a:br>
              <a:rPr lang="en-US" sz="2053" dirty="0"/>
            </a:br>
            <a:r>
              <a:rPr lang="de-DE" sz="2053" dirty="0"/>
              <a:t>Teaching </a:t>
            </a:r>
            <a:r>
              <a:rPr lang="de-DE" sz="2053" dirty="0" err="1"/>
              <a:t>and</a:t>
            </a:r>
            <a:r>
              <a:rPr lang="de-DE" sz="2053" dirty="0"/>
              <a:t> Practice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383066" y="4155199"/>
            <a:ext cx="8316267" cy="18125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748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540">
              <a:ea typeface="ＭＳ Ｐゴシック" pitchFamily="-108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83066" y="4155199"/>
            <a:ext cx="8316267" cy="505841"/>
          </a:xfrm>
          <a:prstGeom prst="rect">
            <a:avLst/>
          </a:prstGeom>
          <a:solidFill>
            <a:srgbClr val="003056"/>
          </a:solidFill>
          <a:ln w="9525" cap="flat" cmpd="sng" algn="ctr">
            <a:solidFill>
              <a:srgbClr val="748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1540" dirty="0">
                <a:solidFill>
                  <a:schemeClr val="bg1"/>
                </a:solidFill>
                <a:ea typeface="ＭＳ Ｐゴシック" pitchFamily="-108" charset="-128"/>
              </a:rPr>
              <a:t>Selected Business </a:t>
            </a:r>
            <a:r>
              <a:rPr lang="en-US" sz="1540" dirty="0" err="1">
                <a:solidFill>
                  <a:schemeClr val="bg1"/>
                </a:solidFill>
                <a:ea typeface="ＭＳ Ｐゴシック" pitchFamily="-108" charset="-128"/>
              </a:rPr>
              <a:t>Cooperations</a:t>
            </a:r>
            <a:r>
              <a:rPr lang="en-US" sz="1540" dirty="0">
                <a:solidFill>
                  <a:schemeClr val="bg1"/>
                </a:solidFill>
                <a:ea typeface="ＭＳ Ｐゴシック" pitchFamily="-108" charset="-128"/>
              </a:rPr>
              <a:t> &amp; Guest Lectures</a:t>
            </a:r>
          </a:p>
        </p:txBody>
      </p:sp>
      <p:pic>
        <p:nvPicPr>
          <p:cNvPr id="4098" name="Picture 2" descr="https://www.basf.com/documents/corp/de/news-and-media/multimedia/BASF_logo.tif.zip/jcr:content/renditions/cq5dam.thumbnail.500.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57" y="5326780"/>
            <a:ext cx="1132598" cy="5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s alte und nun wieder gültige SAP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8" y="4762876"/>
            <a:ext cx="1008204" cy="5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atei:Lufthansa-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35" y="4783405"/>
            <a:ext cx="2115202" cy="4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wirtschaftsforum.de/extern/img/2332737%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24" y="5045197"/>
            <a:ext cx="739224" cy="7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ile:Daimler AG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3" y="5466505"/>
            <a:ext cx="1857345" cy="2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hteck 37"/>
          <p:cNvSpPr/>
          <p:nvPr/>
        </p:nvSpPr>
        <p:spPr bwMode="auto">
          <a:xfrm>
            <a:off x="383066" y="1214453"/>
            <a:ext cx="8316267" cy="29346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748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540">
              <a:ea typeface="ＭＳ Ｐゴシック" pitchFamily="-108" charset="-128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383066" y="1214453"/>
            <a:ext cx="8316267" cy="505841"/>
          </a:xfrm>
          <a:prstGeom prst="rect">
            <a:avLst/>
          </a:prstGeom>
          <a:solidFill>
            <a:srgbClr val="003056"/>
          </a:solidFill>
          <a:ln w="9525" cap="flat" cmpd="sng" algn="ctr">
            <a:solidFill>
              <a:srgbClr val="748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1540" dirty="0">
                <a:solidFill>
                  <a:schemeClr val="bg1"/>
                </a:solidFill>
                <a:ea typeface="ＭＳ Ｐゴシック" pitchFamily="-108" charset="-128"/>
              </a:rPr>
              <a:t>Teaching Philosophy Statement</a:t>
            </a:r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541764" y="1802485"/>
            <a:ext cx="7972762" cy="2191621"/>
          </a:xfrm>
        </p:spPr>
        <p:txBody>
          <a:bodyPr>
            <a:noAutofit/>
          </a:bodyPr>
          <a:lstStyle/>
          <a:p>
            <a:pPr marL="264866" indent="-264866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1540" dirty="0" err="1"/>
              <a:t>We</a:t>
            </a:r>
            <a:r>
              <a:rPr lang="de-DE" sz="1540" dirty="0"/>
              <a:t> </a:t>
            </a:r>
            <a:r>
              <a:rPr lang="de-DE" sz="1540" dirty="0" err="1"/>
              <a:t>teach</a:t>
            </a:r>
            <a:r>
              <a:rPr lang="de-DE" sz="1540" dirty="0"/>
              <a:t> </a:t>
            </a:r>
            <a:r>
              <a:rPr lang="de-DE" sz="1540" dirty="0" err="1"/>
              <a:t>practices</a:t>
            </a:r>
            <a:r>
              <a:rPr lang="de-DE" sz="1540" dirty="0"/>
              <a:t> </a:t>
            </a:r>
            <a:r>
              <a:rPr lang="de-DE" sz="1540" dirty="0" err="1"/>
              <a:t>that</a:t>
            </a:r>
            <a:r>
              <a:rPr lang="de-DE" sz="1540" dirty="0"/>
              <a:t> </a:t>
            </a:r>
            <a:r>
              <a:rPr lang="de-DE" sz="1540" dirty="0" err="1"/>
              <a:t>are</a:t>
            </a:r>
            <a:r>
              <a:rPr lang="de-DE" sz="1540" dirty="0"/>
              <a:t> </a:t>
            </a:r>
            <a:r>
              <a:rPr lang="en-US" sz="1540" dirty="0"/>
              <a:t>informed by the best available scientific evidence </a:t>
            </a:r>
            <a:r>
              <a:rPr lang="de-DE" sz="1540" dirty="0"/>
              <a:t>in human </a:t>
            </a:r>
            <a:r>
              <a:rPr lang="de-DE" sz="1540" dirty="0" err="1"/>
              <a:t>resource</a:t>
            </a:r>
            <a:r>
              <a:rPr lang="de-DE" sz="1540" dirty="0"/>
              <a:t> </a:t>
            </a:r>
            <a:r>
              <a:rPr lang="de-DE" sz="1540" dirty="0" err="1"/>
              <a:t>management</a:t>
            </a:r>
            <a:r>
              <a:rPr lang="de-DE" sz="1540" dirty="0"/>
              <a:t> </a:t>
            </a:r>
            <a:r>
              <a:rPr lang="de-DE" sz="1540" dirty="0" err="1"/>
              <a:t>and</a:t>
            </a:r>
            <a:r>
              <a:rPr lang="de-DE" sz="1540" dirty="0"/>
              <a:t> </a:t>
            </a:r>
            <a:r>
              <a:rPr lang="de-DE" sz="1540" dirty="0" err="1"/>
              <a:t>leadership</a:t>
            </a:r>
            <a:r>
              <a:rPr lang="de-DE" sz="1540" dirty="0"/>
              <a:t>.</a:t>
            </a:r>
          </a:p>
          <a:p>
            <a:pPr marL="264866" indent="-264866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1540" b="1" dirty="0" err="1"/>
              <a:t>Theory</a:t>
            </a:r>
            <a:r>
              <a:rPr lang="de-DE" sz="1540" b="1" dirty="0"/>
              <a:t>-Practice Transfer</a:t>
            </a:r>
            <a:r>
              <a:rPr lang="de-DE" sz="1540" dirty="0"/>
              <a:t>: </a:t>
            </a:r>
            <a:r>
              <a:rPr lang="de-DE" sz="1540" dirty="0" err="1"/>
              <a:t>We</a:t>
            </a:r>
            <a:r>
              <a:rPr lang="de-DE" sz="1540" dirty="0"/>
              <a:t> </a:t>
            </a:r>
            <a:r>
              <a:rPr lang="de-DE" sz="1540" dirty="0" err="1"/>
              <a:t>collaborate</a:t>
            </a:r>
            <a:r>
              <a:rPr lang="de-DE" sz="1540" dirty="0"/>
              <a:t> </a:t>
            </a:r>
            <a:r>
              <a:rPr lang="de-DE" sz="1540" dirty="0" err="1"/>
              <a:t>with</a:t>
            </a:r>
            <a:r>
              <a:rPr lang="de-DE" sz="1540" dirty="0"/>
              <a:t> </a:t>
            </a:r>
            <a:r>
              <a:rPr lang="de-DE" sz="1540" dirty="0" err="1"/>
              <a:t>partners</a:t>
            </a:r>
            <a:r>
              <a:rPr lang="de-DE" sz="1540" dirty="0"/>
              <a:t> </a:t>
            </a:r>
            <a:r>
              <a:rPr lang="de-DE" sz="1540" dirty="0" err="1"/>
              <a:t>from</a:t>
            </a:r>
            <a:r>
              <a:rPr lang="de-DE" sz="1540" dirty="0"/>
              <a:t> </a:t>
            </a:r>
            <a:r>
              <a:rPr lang="de-DE" sz="1540" dirty="0" err="1"/>
              <a:t>practice</a:t>
            </a:r>
            <a:r>
              <a:rPr lang="de-DE" sz="1540" dirty="0"/>
              <a:t> in </a:t>
            </a:r>
            <a:r>
              <a:rPr lang="de-DE" sz="1540" dirty="0" err="1"/>
              <a:t>various</a:t>
            </a:r>
            <a:r>
              <a:rPr lang="de-DE" sz="1540" dirty="0"/>
              <a:t> </a:t>
            </a:r>
            <a:r>
              <a:rPr lang="de-DE" sz="1540" dirty="0" err="1"/>
              <a:t>ways</a:t>
            </a:r>
            <a:r>
              <a:rPr lang="de-DE" sz="1540" dirty="0"/>
              <a:t>, </a:t>
            </a:r>
            <a:r>
              <a:rPr lang="de-DE" sz="1540" dirty="0" err="1"/>
              <a:t>including</a:t>
            </a:r>
            <a:r>
              <a:rPr lang="de-DE" sz="1540" dirty="0"/>
              <a:t> </a:t>
            </a:r>
            <a:r>
              <a:rPr lang="de-DE" sz="1540" dirty="0" err="1"/>
              <a:t>company</a:t>
            </a:r>
            <a:r>
              <a:rPr lang="de-DE" sz="1540" dirty="0"/>
              <a:t> </a:t>
            </a:r>
            <a:r>
              <a:rPr lang="de-DE" sz="1540" dirty="0" err="1"/>
              <a:t>guest</a:t>
            </a:r>
            <a:r>
              <a:rPr lang="de-DE" sz="1540" dirty="0"/>
              <a:t> </a:t>
            </a:r>
            <a:r>
              <a:rPr lang="de-DE" sz="1540" dirty="0" err="1"/>
              <a:t>lectures</a:t>
            </a:r>
            <a:r>
              <a:rPr lang="de-DE" sz="1540" dirty="0"/>
              <a:t>, </a:t>
            </a:r>
            <a:r>
              <a:rPr lang="de-DE" sz="1540" dirty="0" err="1"/>
              <a:t>joint</a:t>
            </a:r>
            <a:r>
              <a:rPr lang="de-DE" sz="1540" dirty="0"/>
              <a:t> </a:t>
            </a:r>
            <a:r>
              <a:rPr lang="de-DE" sz="1540" dirty="0" err="1"/>
              <a:t>research</a:t>
            </a:r>
            <a:r>
              <a:rPr lang="de-DE" sz="1540" dirty="0"/>
              <a:t> </a:t>
            </a:r>
            <a:r>
              <a:rPr lang="de-DE" sz="1540" dirty="0" err="1"/>
              <a:t>projects</a:t>
            </a:r>
            <a:r>
              <a:rPr lang="de-DE" sz="1540" dirty="0"/>
              <a:t>, </a:t>
            </a:r>
            <a:r>
              <a:rPr lang="de-DE" sz="1540" dirty="0" err="1"/>
              <a:t>and</a:t>
            </a:r>
            <a:r>
              <a:rPr lang="de-DE" sz="1540" dirty="0"/>
              <a:t> </a:t>
            </a:r>
            <a:r>
              <a:rPr lang="de-DE" sz="1540" dirty="0" err="1"/>
              <a:t>student</a:t>
            </a:r>
            <a:r>
              <a:rPr lang="de-DE" sz="1540" dirty="0"/>
              <a:t> </a:t>
            </a:r>
            <a:r>
              <a:rPr lang="de-DE" sz="1540" dirty="0" err="1"/>
              <a:t>internships</a:t>
            </a:r>
            <a:r>
              <a:rPr lang="de-DE" sz="1540" dirty="0"/>
              <a:t>.</a:t>
            </a:r>
          </a:p>
          <a:p>
            <a:pPr marL="264866" indent="-264866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1540" b="1" dirty="0"/>
              <a:t>Teaching </a:t>
            </a:r>
            <a:r>
              <a:rPr lang="de-DE" sz="1540" b="1" dirty="0" err="1"/>
              <a:t>Methods</a:t>
            </a:r>
            <a:r>
              <a:rPr lang="de-DE" sz="1540" dirty="0"/>
              <a:t>: </a:t>
            </a:r>
            <a:r>
              <a:rPr lang="de-DE" sz="1540" dirty="0" err="1"/>
              <a:t>Our</a:t>
            </a:r>
            <a:r>
              <a:rPr lang="de-DE" sz="1540" dirty="0"/>
              <a:t> </a:t>
            </a:r>
            <a:r>
              <a:rPr lang="de-DE" sz="1540" dirty="0" err="1"/>
              <a:t>teaching</a:t>
            </a:r>
            <a:r>
              <a:rPr lang="de-DE" sz="1540" dirty="0"/>
              <a:t> </a:t>
            </a:r>
            <a:r>
              <a:rPr lang="de-DE" sz="1540" dirty="0" err="1"/>
              <a:t>methods</a:t>
            </a:r>
            <a:r>
              <a:rPr lang="de-DE" sz="1540" dirty="0"/>
              <a:t> </a:t>
            </a:r>
            <a:r>
              <a:rPr lang="de-DE" sz="1540" dirty="0" err="1"/>
              <a:t>include</a:t>
            </a:r>
            <a:r>
              <a:rPr lang="de-DE" sz="1540" dirty="0"/>
              <a:t> </a:t>
            </a:r>
            <a:r>
              <a:rPr lang="de-DE" sz="1540" dirty="0" err="1"/>
              <a:t>group</a:t>
            </a:r>
            <a:r>
              <a:rPr lang="de-DE" sz="1540" dirty="0"/>
              <a:t> </a:t>
            </a:r>
            <a:r>
              <a:rPr lang="de-DE" sz="1540" dirty="0" err="1"/>
              <a:t>work</a:t>
            </a:r>
            <a:r>
              <a:rPr lang="de-DE" sz="1540" dirty="0"/>
              <a:t>, </a:t>
            </a:r>
            <a:r>
              <a:rPr lang="de-DE" sz="1540" dirty="0" err="1"/>
              <a:t>lectures</a:t>
            </a:r>
            <a:r>
              <a:rPr lang="de-DE" sz="1540" dirty="0"/>
              <a:t>, </a:t>
            </a:r>
            <a:r>
              <a:rPr lang="de-DE" sz="1540" dirty="0" err="1"/>
              <a:t>case</a:t>
            </a:r>
            <a:r>
              <a:rPr lang="de-DE" sz="1540" dirty="0"/>
              <a:t> </a:t>
            </a:r>
            <a:r>
              <a:rPr lang="de-DE" sz="1540" dirty="0" err="1"/>
              <a:t>studies</a:t>
            </a:r>
            <a:r>
              <a:rPr lang="de-DE" sz="1540" dirty="0"/>
              <a:t>, </a:t>
            </a:r>
            <a:r>
              <a:rPr lang="de-DE" sz="1540" dirty="0" err="1"/>
              <a:t>and</a:t>
            </a:r>
            <a:r>
              <a:rPr lang="de-DE" sz="1540" dirty="0"/>
              <a:t> </a:t>
            </a:r>
            <a:r>
              <a:rPr lang="de-DE" sz="1540" dirty="0" err="1"/>
              <a:t>classroom</a:t>
            </a:r>
            <a:r>
              <a:rPr lang="de-DE" sz="1540" dirty="0"/>
              <a:t> </a:t>
            </a:r>
            <a:r>
              <a:rPr lang="de-DE" sz="1540" dirty="0" err="1"/>
              <a:t>experiments</a:t>
            </a:r>
            <a:r>
              <a:rPr lang="de-DE" sz="1540" dirty="0"/>
              <a:t>.</a:t>
            </a:r>
          </a:p>
          <a:p>
            <a:pPr marL="264866" indent="-264866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1540" b="1" dirty="0"/>
              <a:t>Career </a:t>
            </a:r>
            <a:r>
              <a:rPr lang="de-DE" sz="1540" b="1" dirty="0" err="1"/>
              <a:t>Opportunities</a:t>
            </a:r>
            <a:r>
              <a:rPr lang="de-DE" sz="1540" dirty="0"/>
              <a:t>: </a:t>
            </a:r>
            <a:r>
              <a:rPr lang="de-DE" sz="1540" dirty="0" err="1"/>
              <a:t>We</a:t>
            </a:r>
            <a:r>
              <a:rPr lang="de-DE" sz="1540" dirty="0"/>
              <a:t> </a:t>
            </a:r>
            <a:r>
              <a:rPr lang="de-DE" sz="1540" dirty="0" err="1"/>
              <a:t>offer</a:t>
            </a:r>
            <a:r>
              <a:rPr lang="de-DE" sz="1540" dirty="0"/>
              <a:t> an </a:t>
            </a:r>
            <a:r>
              <a:rPr lang="de-DE" sz="1540" dirty="0" err="1"/>
              <a:t>excellent</a:t>
            </a:r>
            <a:r>
              <a:rPr lang="de-DE" sz="1540" dirty="0"/>
              <a:t> </a:t>
            </a:r>
            <a:r>
              <a:rPr lang="de-DE" sz="1540" dirty="0" err="1"/>
              <a:t>preparation</a:t>
            </a:r>
            <a:r>
              <a:rPr lang="de-DE" sz="1540" dirty="0"/>
              <a:t> </a:t>
            </a:r>
            <a:r>
              <a:rPr lang="de-DE" sz="1540" dirty="0" err="1"/>
              <a:t>for</a:t>
            </a:r>
            <a:r>
              <a:rPr lang="de-DE" sz="1540" dirty="0"/>
              <a:t> </a:t>
            </a:r>
            <a:r>
              <a:rPr lang="de-DE" sz="1540" dirty="0" err="1"/>
              <a:t>work</a:t>
            </a:r>
            <a:r>
              <a:rPr lang="de-DE" sz="1540" dirty="0"/>
              <a:t> in HR </a:t>
            </a:r>
            <a:r>
              <a:rPr lang="de-DE" sz="1540" dirty="0" err="1"/>
              <a:t>departments</a:t>
            </a:r>
            <a:r>
              <a:rPr lang="de-DE" sz="1540" dirty="0"/>
              <a:t>, </a:t>
            </a:r>
            <a:r>
              <a:rPr lang="de-DE" sz="1540" dirty="0" err="1"/>
              <a:t>organization</a:t>
            </a:r>
            <a:r>
              <a:rPr lang="de-DE" sz="1540" dirty="0"/>
              <a:t> </a:t>
            </a:r>
            <a:r>
              <a:rPr lang="de-DE" sz="1540" dirty="0" err="1"/>
              <a:t>development</a:t>
            </a:r>
            <a:r>
              <a:rPr lang="de-DE" sz="1540" dirty="0"/>
              <a:t>, </a:t>
            </a:r>
            <a:r>
              <a:rPr lang="de-DE" sz="1540" dirty="0" err="1"/>
              <a:t>and</a:t>
            </a:r>
            <a:r>
              <a:rPr lang="de-DE" sz="1540" dirty="0"/>
              <a:t> </a:t>
            </a:r>
            <a:r>
              <a:rPr lang="de-DE" sz="1540" dirty="0" err="1"/>
              <a:t>consulting</a:t>
            </a:r>
            <a:r>
              <a:rPr lang="de-DE" sz="1540" dirty="0"/>
              <a:t>.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4979" y="6190701"/>
            <a:ext cx="3854044" cy="344464"/>
          </a:xfrm>
        </p:spPr>
        <p:txBody>
          <a:bodyPr/>
          <a:lstStyle/>
          <a:p>
            <a:r>
              <a:rPr lang="en-US" dirty="0"/>
              <a:t>Orientation Meeting Area Management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r="57891"/>
          <a:stretch/>
        </p:blipFill>
        <p:spPr>
          <a:xfrm>
            <a:off x="4732363" y="5441687"/>
            <a:ext cx="1553993" cy="4074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98" y="4762876"/>
            <a:ext cx="792088" cy="5598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07" y="5439520"/>
            <a:ext cx="1150637" cy="3942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5" y="4798947"/>
            <a:ext cx="1296775" cy="559393"/>
          </a:xfrm>
          <a:prstGeom prst="rect">
            <a:avLst/>
          </a:prstGeom>
        </p:spPr>
      </p:pic>
      <p:sp>
        <p:nvSpPr>
          <p:cNvPr id="3" name="Datumsplatzhalter 9">
            <a:extLst>
              <a:ext uri="{FF2B5EF4-FFF2-40B4-BE49-F238E27FC236}">
                <a16:creationId xmlns:a16="http://schemas.microsoft.com/office/drawing/2014/main" id="{53D1B3B7-E19C-ABBB-8975-4946AFC9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18483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Area 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Chair of Strategic and International Management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Orientation Meeting Area 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BC0ABBFE-9A31-307B-76A8-DE1841E9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36119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14" y="121038"/>
            <a:ext cx="5479200" cy="1141200"/>
          </a:xfrm>
        </p:spPr>
        <p:txBody>
          <a:bodyPr vert="horz" wrap="none" lIns="89216" tIns="44609" rIns="89216" bIns="44609" rtlCol="0" anchor="ctr">
            <a:noAutofit/>
          </a:bodyPr>
          <a:lstStyle/>
          <a:p>
            <a:pPr algn="l"/>
            <a:r>
              <a:rPr lang="en-US" sz="2567" dirty="0"/>
              <a:t>Overview </a:t>
            </a:r>
            <a:r>
              <a:rPr lang="de-DE" sz="2567" dirty="0"/>
              <a:t>| </a:t>
            </a:r>
            <a:r>
              <a:rPr lang="en-US" sz="2567" dirty="0"/>
              <a:t>Chair of Strategic and </a:t>
            </a:r>
            <a:br>
              <a:rPr lang="en-US" sz="2567" dirty="0"/>
            </a:br>
            <a:r>
              <a:rPr lang="en-US" sz="2567" dirty="0"/>
              <a:t>International Management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1014407"/>
            <a:ext cx="8229600" cy="504932"/>
          </a:xfrm>
          <a:prstGeom prst="rect">
            <a:avLst/>
          </a:prstGeom>
        </p:spPr>
        <p:txBody>
          <a:bodyPr vert="horz" lIns="89216" tIns="44609" rIns="89216" bIns="44609" rtlCol="0" anchor="ctr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24" dirty="0">
                <a:solidFill>
                  <a:schemeClr val="tx1"/>
                </a:solidFill>
                <a:latin typeface="+mn-lt"/>
              </a:rPr>
              <a:t>Our synergistic “business areas” and key output categories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752678" y="1584791"/>
            <a:ext cx="7638645" cy="4493095"/>
            <a:chOff x="879823" y="1351629"/>
            <a:chExt cx="8928992" cy="5557754"/>
          </a:xfrm>
        </p:grpSpPr>
        <p:sp>
          <p:nvSpPr>
            <p:cNvPr id="36" name="Abgerundetes Rechteck 35"/>
            <p:cNvSpPr/>
            <p:nvPr/>
          </p:nvSpPr>
          <p:spPr>
            <a:xfrm>
              <a:off x="879823" y="1351629"/>
              <a:ext cx="8928992" cy="19002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Prof. Dr. </a:t>
              </a:r>
              <a:r>
                <a:rPr lang="en-US" sz="2053" b="1" dirty="0" err="1">
                  <a:solidFill>
                    <a:schemeClr val="tx1"/>
                  </a:solidFill>
                </a:rPr>
                <a:t>oec</a:t>
              </a:r>
              <a:r>
                <a:rPr lang="en-US" sz="2053" b="1" dirty="0">
                  <a:solidFill>
                    <a:schemeClr val="tx1"/>
                  </a:solidFill>
                </a:rPr>
                <a:t>. Matthias </a:t>
              </a:r>
              <a:r>
                <a:rPr lang="en-US" sz="2053" b="1" dirty="0" err="1">
                  <a:solidFill>
                    <a:schemeClr val="tx1"/>
                  </a:solidFill>
                </a:rPr>
                <a:t>Brauer</a:t>
              </a:r>
              <a:endParaRPr lang="en-US" sz="2053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53" dirty="0">
                  <a:solidFill>
                    <a:schemeClr val="tx1"/>
                  </a:solidFill>
                </a:rPr>
                <a:t>Professor of Strategic and International </a:t>
              </a:r>
            </a:p>
            <a:p>
              <a:pPr algn="ctr"/>
              <a:r>
                <a:rPr lang="en-US" sz="2053" dirty="0">
                  <a:solidFill>
                    <a:schemeClr val="tx1"/>
                  </a:solidFill>
                </a:rPr>
                <a:t>Management at the University of Mannheim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906071" y="3561400"/>
              <a:ext cx="2088232" cy="33479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(Publications in top-tier journals, teaching case studies, conference appearances)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4300203" y="3573533"/>
              <a:ext cx="2088232" cy="33358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Teaching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(Bachelor, Master, PhD, Part-time/full-time/Executive MBA, certificate programs)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7720583" y="3573530"/>
              <a:ext cx="2088232" cy="33358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53" b="1" dirty="0">
                  <a:solidFill>
                    <a:schemeClr val="tx1"/>
                  </a:solidFill>
                </a:rPr>
                <a:t>Practice</a:t>
              </a:r>
            </a:p>
            <a:p>
              <a:pPr algn="ctr"/>
              <a:r>
                <a:rPr lang="en-US" sz="1797" dirty="0">
                  <a:solidFill>
                    <a:schemeClr val="tx1"/>
                  </a:solidFill>
                </a:rPr>
                <a:t>(Joint applied research studies, company trainings, guest lectures, consulting)</a:t>
              </a:r>
            </a:p>
          </p:txBody>
        </p:sp>
        <p:sp>
          <p:nvSpPr>
            <p:cNvPr id="40" name="Pfeil nach links und rechts 39"/>
            <p:cNvSpPr/>
            <p:nvPr/>
          </p:nvSpPr>
          <p:spPr>
            <a:xfrm>
              <a:off x="2994303" y="4558424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  <p:sp>
          <p:nvSpPr>
            <p:cNvPr id="41" name="Pfeil nach links und rechts 40"/>
            <p:cNvSpPr/>
            <p:nvPr/>
          </p:nvSpPr>
          <p:spPr>
            <a:xfrm>
              <a:off x="6410520" y="4575858"/>
              <a:ext cx="1305900" cy="77516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97">
                <a:solidFill>
                  <a:schemeClr val="tx1"/>
                </a:solidFill>
              </a:endParaRPr>
            </a:p>
          </p:txBody>
        </p:sp>
      </p:grpSp>
      <p:sp>
        <p:nvSpPr>
          <p:cNvPr id="16" name="Fußzeilenplatzhalter 4"/>
          <p:cNvSpPr txBox="1">
            <a:spLocks/>
          </p:cNvSpPr>
          <p:nvPr/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Orientation Meeting Area Management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1081EE-56CC-49A0-8406-A005125E3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2" r="26062"/>
          <a:stretch/>
        </p:blipFill>
        <p:spPr>
          <a:xfrm>
            <a:off x="6948264" y="1623358"/>
            <a:ext cx="1267519" cy="1459066"/>
          </a:xfrm>
          <a:prstGeom prst="rect">
            <a:avLst/>
          </a:prstGeom>
        </p:spPr>
      </p:pic>
      <p:sp>
        <p:nvSpPr>
          <p:cNvPr id="5" name="Datumsplatzhalter 9">
            <a:extLst>
              <a:ext uri="{FF2B5EF4-FFF2-40B4-BE49-F238E27FC236}">
                <a16:creationId xmlns:a16="http://schemas.microsoft.com/office/drawing/2014/main" id="{D00BE712-F827-FB99-AE17-5CA0E2DB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r>
              <a:rPr lang="de-DE" dirty="0"/>
              <a:t>Fall 2023 / Spring 2024</a:t>
            </a:r>
          </a:p>
        </p:txBody>
      </p:sp>
    </p:spTree>
    <p:extLst>
      <p:ext uri="{BB962C8B-B14F-4D97-AF65-F5344CB8AC3E}">
        <p14:creationId xmlns:p14="http://schemas.microsoft.com/office/powerpoint/2010/main" val="305953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1"/>
          <p:cNvSpPr>
            <a:spLocks noGrp="1"/>
          </p:cNvSpPr>
          <p:nvPr>
            <p:ph type="title"/>
          </p:nvPr>
        </p:nvSpPr>
        <p:spPr>
          <a:xfrm>
            <a:off x="662880" y="1124744"/>
            <a:ext cx="8229600" cy="504932"/>
          </a:xfrm>
        </p:spPr>
        <p:txBody>
          <a:bodyPr>
            <a:noAutofit/>
          </a:bodyPr>
          <a:lstStyle/>
          <a:p>
            <a:pPr algn="l"/>
            <a:r>
              <a:rPr lang="en-US" sz="2224" dirty="0"/>
              <a:t>We aim to conduct rigorous and high-impact research …</a:t>
            </a:r>
            <a:endParaRPr lang="en-GB" sz="2224" dirty="0"/>
          </a:p>
        </p:txBody>
      </p:sp>
      <p:sp>
        <p:nvSpPr>
          <p:cNvPr id="2" name="Rechteck 1"/>
          <p:cNvSpPr/>
          <p:nvPr/>
        </p:nvSpPr>
        <p:spPr>
          <a:xfrm>
            <a:off x="567872" y="1511385"/>
            <a:ext cx="8254664" cy="2003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513"/>
              </a:spcBef>
              <a:spcAft>
                <a:spcPts val="513"/>
              </a:spcAft>
            </a:pPr>
            <a:r>
              <a:rPr lang="en-GB" sz="2053" dirty="0"/>
              <a:t>…in the key research areas of</a:t>
            </a:r>
          </a:p>
          <a:p>
            <a:pPr marL="293351" indent="-29335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</a:pPr>
            <a:r>
              <a:rPr lang="en-GB" sz="1540" dirty="0"/>
              <a:t>Organizational transformation (i.e., M&amp;A, divestitures)</a:t>
            </a:r>
          </a:p>
          <a:p>
            <a:pPr marL="293351" indent="-29335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</a:pPr>
            <a:r>
              <a:rPr lang="en-GB" sz="1540" dirty="0"/>
              <a:t>Managing business groups for the long-term</a:t>
            </a:r>
          </a:p>
          <a:p>
            <a:pPr marL="293351" indent="-29335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</a:pPr>
            <a:r>
              <a:rPr lang="en-GB" sz="1540" dirty="0"/>
              <a:t>Managing growth and building resilience</a:t>
            </a:r>
          </a:p>
          <a:p>
            <a:pPr marL="293351" indent="-29335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</a:pPr>
            <a:r>
              <a:rPr lang="en-GB" sz="1540" dirty="0"/>
              <a:t>Effectiveness of management “tools“ and practices </a:t>
            </a:r>
          </a:p>
          <a:p>
            <a:pPr marL="293351" indent="-293351">
              <a:spcBef>
                <a:spcPts val="257"/>
              </a:spcBef>
              <a:spcAft>
                <a:spcPts val="257"/>
              </a:spcAft>
              <a:buFont typeface="Wingdings" pitchFamily="2" charset="2"/>
              <a:buChar char="Ø"/>
            </a:pPr>
            <a:r>
              <a:rPr lang="en-GB" sz="1540" dirty="0"/>
              <a:t>Digital corporate entrepreneurship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567872" y="3860214"/>
            <a:ext cx="8118928" cy="307906"/>
          </a:xfrm>
          <a:custGeom>
            <a:avLst/>
            <a:gdLst>
              <a:gd name="connsiteX0" fmla="*/ 0 w 2171129"/>
              <a:gd name="connsiteY0" fmla="*/ 0 h 868451"/>
              <a:gd name="connsiteX1" fmla="*/ 2171129 w 2171129"/>
              <a:gd name="connsiteY1" fmla="*/ 0 h 868451"/>
              <a:gd name="connsiteX2" fmla="*/ 2171129 w 2171129"/>
              <a:gd name="connsiteY2" fmla="*/ 868451 h 868451"/>
              <a:gd name="connsiteX3" fmla="*/ 0 w 2171129"/>
              <a:gd name="connsiteY3" fmla="*/ 868451 h 868451"/>
              <a:gd name="connsiteX4" fmla="*/ 0 w 2171129"/>
              <a:gd name="connsiteY4" fmla="*/ 0 h 86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129" h="868451">
                <a:moveTo>
                  <a:pt x="0" y="0"/>
                </a:moveTo>
                <a:lnTo>
                  <a:pt x="2171129" y="0"/>
                </a:lnTo>
                <a:lnTo>
                  <a:pt x="2171129" y="868451"/>
                </a:lnTo>
                <a:lnTo>
                  <a:pt x="0" y="868451"/>
                </a:lnTo>
                <a:lnTo>
                  <a:pt x="0" y="0"/>
                </a:lnTo>
                <a:close/>
              </a:path>
            </a:pathLst>
          </a:custGeom>
          <a:solidFill>
            <a:srgbClr val="728CAE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83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82" b="1" dirty="0"/>
              <a:t>…together with international research partners.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567872" y="4165798"/>
            <a:ext cx="8118928" cy="1932749"/>
          </a:xfrm>
          <a:custGeom>
            <a:avLst/>
            <a:gdLst>
              <a:gd name="connsiteX0" fmla="*/ 0 w 2171129"/>
              <a:gd name="connsiteY0" fmla="*/ 0 h 1712880"/>
              <a:gd name="connsiteX1" fmla="*/ 2171129 w 2171129"/>
              <a:gd name="connsiteY1" fmla="*/ 0 h 1712880"/>
              <a:gd name="connsiteX2" fmla="*/ 2171129 w 2171129"/>
              <a:gd name="connsiteY2" fmla="*/ 1712880 h 1712880"/>
              <a:gd name="connsiteX3" fmla="*/ 0 w 2171129"/>
              <a:gd name="connsiteY3" fmla="*/ 1712880 h 1712880"/>
              <a:gd name="connsiteX4" fmla="*/ 0 w 2171129"/>
              <a:gd name="connsiteY4" fmla="*/ 0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129" h="1712880">
                <a:moveTo>
                  <a:pt x="0" y="0"/>
                </a:moveTo>
                <a:lnTo>
                  <a:pt x="2171129" y="0"/>
                </a:lnTo>
                <a:lnTo>
                  <a:pt x="2171129" y="1712880"/>
                </a:lnTo>
                <a:lnTo>
                  <a:pt x="0" y="1712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595" tIns="61595" rIns="30798" bIns="61595" numCol="1" spcCol="1270" anchor="t" anchorCtr="0">
            <a:noAutofit/>
          </a:bodyPr>
          <a:lstStyle/>
          <a:p>
            <a:pPr marL="156183" indent="-156183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78770" algn="l"/>
              </a:tabLst>
            </a:pPr>
            <a:endParaRPr lang="en-GB" sz="1454"/>
          </a:p>
        </p:txBody>
      </p:sp>
      <p:pic>
        <p:nvPicPr>
          <p:cNvPr id="5122" name="Picture 2" descr="C:\Users\User\Desktop\bilder unis\tilbur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29" y="5633037"/>
            <a:ext cx="1640780" cy="5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bilder unis\185px-JHU_se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04" y="4178555"/>
            <a:ext cx="954724" cy="13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bilder unis\200px-Seal_of_the_University_of_Hous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2" y="5002303"/>
            <a:ext cx="989803" cy="9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bilder unis\422px-Texas_Christian_University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68" y="5045024"/>
            <a:ext cx="1027993" cy="10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bilder unis\475px-NationalUniversityofSingapor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55" y="4240157"/>
            <a:ext cx="1214718" cy="5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bilder unis\ly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58" y="5323652"/>
            <a:ext cx="1386044" cy="6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esktop\bilder unis\rotterd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93" y="5236120"/>
            <a:ext cx="2576461" cy="3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Desktop\bilder unis\The_University_of_California_Irvine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86" y="4141973"/>
            <a:ext cx="1062242" cy="10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bilder unis\wharton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1" y="4283103"/>
            <a:ext cx="1379035" cy="3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xANEDASIAAhEBAxEB/8QAHAABAAIDAQEBAAAAAAAAAAAAAAEFBAYHCAMC/8QAMxAAAgICAQMCBAQFBAMAAAAAAAECAwQFEQYSIRMxB0FRYRQVcYEiIzIzkWKhsdIkQlL/xAAZAQEBAQEBAQAAAAAAAAAAAAAABAMBAgX/xAAeEQEAAgMBAQEBAQAAAAAAAAAAAQIDBBESYRMxQf/aAAwDAQACEQMRAD8A7iAAAAAAAAAAAAAAAAAAAAAAAAAAAAAAAAAAAIAAkAAAAAAAAAAAAAAAAAAAAAAAAAAAAAAAAAAAAAAAAAAQABJBIYAAAAAAAAAAAAAAAAAAAAAAAAAAAAAAAAAAAACAJAAAAAAAAAAAAAAAAAAAAAAAAAAAAAAABAJIAEkEgQAAAAAAAAAAAAAAAAAAAAAAAAAAJAAAAACCQBABIEAAAAAAAAAAAAAAAAAAAAAAAAAkAAU3UHUus6e/D/mds4fiJNQUIOXtxy3x8vKMB/EHphNL8zXn5qmz/qeZvWJ5MvE5KRPJls5E5xhBynJRjFctt8JI0ze9dxo0/wCYaHCsz6HKUJZLi410yXH9S9/mvovucz3/AFfud/CVObkKOM3z+Hpj2w/f5v8AdmWTYrRjl2qY/suidQ/ErBwMmOLqao59nd2zs7+2uP6Pj+J/p4+5vi9jz10103st/lJYFP8AKrkvUvn4hD9/m/sj0KvY5gve/Zs5rZL5O2t/P8CSCShUgAAAAAAAAAAAAAAAAAAAAAJIAEggAaJ8XdZPL6fqza/Lwre6S/0S/hb/AGfBx6uudtka6oSssm+Iwgm3J/RJe56M3+PVl6TPx75wrqsx5xlOa5jBdr8v9Pc4fDd16WuzH6dk1bLxbspw4tsX0gn/AG4/7v7EOzSPXqXzNzHHuLTLo3Rul3K6My9TsoVYcb65wx+6HdOKmny5x54934XPP1NZxdP0Vopt7vcLaZEX/ZxoycI+fmo88/u/2M/4eb3YYet2Oz3+bbLUw4ULMibnOVvPmMOfL/T6/uVUektX1HTfldJbGXqwfdPBy49socv2TXy+nuvudnk1r5js/XqeWpWax2frcl1/0pr8eunBsk4JJRpx8aUVH/KSRucXyuTzvsOntxqbIvYa7IqgpJep290Pf/6XKPQ6ajX3P2S5NsOS1uxaON9bLe/YtHOP0SYGj22HvdVRs9dOU8W9N1ylBxb4bT8Pz7pjT7fD3OPbfgTlOuq+dE3KLjxOD4kvP3N1TOBjZ2ww9eqHm5NdCvujRV6kuO+yX9MV93wzJAAAADHz83F12HbmZ18KMapd1ltj4jFfc+8ZRnFSi04tcpr5gSAAAPllZFOJjW5OTZGuimDnZOT4UYpctv8AYwdBvMPf6952BHIWP3OMZX0yq7lwn3JSS5i01wwLMGta3rnR7PY1YWHbkTd05QoveLYqbpLnlQsa7X7P/BsoAFR1B1LqunoU/meS4WXvimiuErLbX/phFNs+Oi6t1W8y54eK8qrLhD1Hj5WNOmfbylylJLleV7AXoPhn5dOvwcjNyZONGPVK2xpctRim34+fhGFr9/r9jmQxMWycrp4deak62l6Vjai+X8/HsBaAAAAAPzbXG2qddkVKE04yi/mn7nnvM0NsOq7dFjPmf4r0a2/lF+U3+kf+D0OVFvTmrt21m1njf+bZW63apyT4a7eV58PjxyvJjmxfpxPsYP158cc642VN2bVqNa0tZrI+jSovxOf/ALTf1fPK5/X6lFg5uVr8mORg5FmPdH2nXLh8fT7r7Ha7/h10zbW4xwJVN+0q7ppr/LKe34T6yTbq2WbBfJNQlx/sTX18k26jyauabeofTpL4i4WfTXib2ccbM/pdrXFdv/V/Z+P+DfbF3VSS93FpHK7PhNmQtTo21EoqSf8AHRJPjn7NnVYriPBThnJzl1mCcvOZIaZ8ILa18O9XFzj3UK2Fq5/tyVkuVL6M1TprN2UqtRiarYyw8fa7rZOV1dcZ99a7pJx7k18nw/8Ak3jY/D/pnY5t2Xka5q2+Xdeqr7K4Wv6yjGSTLVaHWRnrZV4ldf5Z3fg418xjVzHtfCXj2+psoaIt7t8f0tfkZzyZ4nVVGA8iyqHfbRKKlxLxx3eeO5JPwfunqLeS21fSEsub29eybty/TjzLAS9RT447eWmq/b3Nzn0zqJ3Suli82SzoZ7fqS/vxXEZe/wBF7exlrV4S2z2qois50LHd3z9NS7u3/IHNdD1D1ZtnibrHhsLarszttxPSx1iQo73FpS7vU74rzy/d+OC51NnUe5zd5fVvPw9Wt2t9NGO6IONsYxi1GyTXKj5Xt59/L8cXUuhunZbSWx/AcXyuV8oRumqpWJ897rT7W+fPPBZ0aTX0UbCivHXpbC2duVFybVkppKT9/HKXyA5q97usLpTqGG02mYt7iYUbbcPNxauK5OXHqVSiuJ1v2XPPBeUVbXN+JORUt7l041Oux71j1119jjKcu6HlP37f6l58/ZF1jdC9PY+LmY0MKc68ypU3O3IsnJ1p8qClKTain8kZWz6V0+z2GPn5eLJ5OPFQjZC6cO6KfKjLta7kn54fIGoYG/3+Ru8bpCzJsW0xc6dmbmqqP8zBjxKEvbtTn3Rh49mmbB1nsthTm6XUazKjg2bTInXPMcFN1RhByain47pey5+5+uktXmx2O33u5p9HO2F/ZXU5qTpxq/FceU2uX5k+H7suN1ptfvMP8JtMaN9KkpxTbi4SXtKMlw019UwOb9XXbfG1/U/TeXubM2qvTPOryZVQVsY9zjKqfC4alx4fCfHJ0DQY7o6Zw6M3KnkpYy77bVGLcWueH2pJcJ8fsfDE6O0eJr87Bpw26s+DhlzstnOy5cccSm25ez+pd10V148ceEV6UYKCi/P8KXHAHPtZLZdG5Wr0ssmnYdP59n4fW5SS9bFm4uUFL5Tjx7SRl/C6Gyt1l+w2O6ysyNmTk1+jdCCjFxuku5NLn2XtzwufBbarobp3U7CGfg6/svq59HutnONPPv2Rk2o/siLOhOnrJZzeFNRzlJXwjkWKD7pKUnGKlxFtxTbXHsBUayVEPi1u1s3FZc8HH/LHZ86eJeqoffv9+DIy+p9lT1HlabOwcXXx/A5GTjbGWR6qjCDSU5Q4XC8ptc/Ivd501qN/jVUbXChfGl81S5cZ1v8A0yTTX+TC1vQvTuulkTo1/qWZFMqLbMi6dspVy8OPMm+E/sBpVe42VtPUetyNlm7HBt6dtzaL83FjTNv+KPMFFJ9jXlcpMxbNzkdPwyNnhQjPIo6S1/pqS5ScrHHlr6Lu5/Y33H6D6fx598MW9yeLLEbnl2y5qkmu18y9km+Pp8jPr6a1EHN/goSU8KGDKM25RlRHniDTfHzfn3A0hbPqvWYG3tus2dmLHU33wys+rHhKrIhHldirk04tc+GvHCLDUZ+6wt901DO29mfVu8O2d1VlMIRqnCuM04dq5Xvw02/qXGD0H07g15FdGFNxyMeWNJWZFk+2qS4lCPdJ9qf2LX8k1/4jXX+h/M1tcq8R97/lxlFRa9/PhJeQLAEgAAAAAAAAAAAAAAAAAAAAAAAAAAAAAAAAAAAAAAAAAAAAAAAAAAAAAAAAAAAAAAAAAAAAAAAAAAAAAAAAAAAAAAAAAAAAAAAAAAAAAAAAAAAAAAAAAAAAAAAAAAAAAAAAAAAAAAAAAAAAAAAAAAAAAAAAAAAAAAAAAAAAAAAAAAAAAAAAAAAAAAAAAAAAAAAAAAAAAAAAAAAAAAAAAAAAAAAAAAAAAAAAAAAAAAAAAAAAAAAAAQABIAAAAAAAAAAAAAAAAAA//9k="/>
          <p:cNvSpPr>
            <a:spLocks noChangeAspect="1" noChangeArrowheads="1"/>
          </p:cNvSpPr>
          <p:nvPr/>
        </p:nvSpPr>
        <p:spPr bwMode="auto">
          <a:xfrm>
            <a:off x="0" y="-349029"/>
            <a:ext cx="260753" cy="2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26" tIns="39113" rIns="78226" bIns="39113" numCol="1" anchor="t" anchorCtr="0" compatLnSpc="1">
            <a:prstTxWarp prst="textNoShape">
              <a:avLst/>
            </a:prstTxWarp>
          </a:bodyPr>
          <a:lstStyle/>
          <a:p>
            <a:endParaRPr lang="en-US" sz="154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3" b="34873"/>
          <a:stretch/>
        </p:blipFill>
        <p:spPr bwMode="auto">
          <a:xfrm>
            <a:off x="7220885" y="5595400"/>
            <a:ext cx="1478283" cy="47325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</p:pic>
      <p:sp>
        <p:nvSpPr>
          <p:cNvPr id="4" name="AutoShape 7" descr="data:image/jpeg;base64,/9j/4AAQSkZJRgABAQAAAQABAAD/2wCEAAkGBhQQERQRERQWFRUVGRcZGBYYGBgVFhsXFxkZFxUdFxoYHScfGhsmHRoXHy8gIycpLC0tFR8xNTAsNScrLCkBCQoKDgwOFw8PGjIiHyUsLio1KTU1Mi8uMywvNS0pNjEpNSopKS81LDEpLDQ1NTUvLyktLyssLCosKSkuLiwtKf/AABEIANIA8AMBIgACEQEDEQH/xAAcAAACAgMBAQAAAAAAAAAAAAAABgUHAgMEAQj/xABMEAABAwICBAgKBwYEBQUAAAABAAIDBBESIQUGBzETNEFRYXFzshUiMzVVcpGTsdIUMoGDocHCQlJidLPDI4LR8CQlRFNUF0OSouH/xAAbAQEAAgMBAQAAAAAAAAAAAAAABQYBAwQHAv/EADQRAAIBAgIGBwcFAQAAAAAAAAABAgMEBREhMTM0QXESMjVRgYKxBhMUcpGhwSJEYdHwFf/aAAwDAQACEQMRAD8AvFCEIAQhCAEIQgBCEIAQhCAEIQgBCEIAQi6EAIQhACEIQAhCEAIQhACEIQAhCEAIQhACEIQAhCEAIQhACEIQAhCEAIQhACUNomtT6KJjITaWW9nb8LW2xEA8uYA+1N6SNp+rclTHHNC0udFiu0ZuLHWuWjlII3cxK013JU30dZIYYqLuqar9XPjq/jPxK1i1lqmv4QVE2LnL3H2gmxHRZXFqTrEa6mEjwA9pLH23YgAbjmuCDbrVHxwOc7A1ri4m2EAl1+awzV07P9APo6XDJlJI4vcP3bgADrsBfpJXBZObm+4tPtHTto0ItJKeejLXl/QzIQhSpRgQhCATNatYJKOsjc3xmmMYmE2B8d27mPSsKjaWzB/hwux/xEYR7Mz+CjtpPGY+zHeclFT1C1pVKUJSWkp95iFxQuKkIS0Z/wCyLU1IrHzU7pJHFznSPJPs3cw6EwpX2ecU+8f+SaFEXCSqyS7yy2Lcrem33IEIQtB1ghCEAIQhACEIQCZrVtHjpJDDGzhZG/W8bCxp5ibEk9A3c/IterO01lTI2GaPgnuNmkOxMJ5AbgFpPJvVWaTkLppXHMmR5J6S4rRG4ggjIggg9IzCh3eVOnnw7j0KPs9au2Sa/Vl1s+PpkfQOndOR0cJmlJsMgB9ZzjuDRz/6FITdsJx50wwdp49v/ja/R+K2bYJDhpRyEym3SAwD4n2qtVsubmcZ9GOjI4sGwe2r2yq1lm3nxayy0cD6G0PpiOribNCbtdz5EEbw4chC06y6XNJTSVAaHFmHxSbA3c1u/k3pQ2PSHgahvIHtIHSW5/AexT+0LzdUdTP6jF2RqOVHp8civ1bSFK/Vvrj0kvB5fhmir2hQR0kdVYky3wxAjFibk8E7gAeXpHOo7VXaI+tqmwGFrAQ43DiT4ovzBVU6UkNaTk29hzXNz+KZ9mXnBnqSd1cMLqc6kVw0Fmr4HbW9rVm1nJKTT7u77DPrDtMkpamWBsLHCMgBxc4E+KDuA6Vjofa018gZURCNpNsbXFwHrAi9ukexJ2vfnCp9YdxqgV8TuqkZvTxOm3wSzrWsG4ZNxTzzevLnkfSTTfNQWm9a46Sohim8VkrXHhORrmloF/4Tc58mXIunVR5NFTE5kwx90JE2w+VpvUk+LVI1qjjT6a/gqGH2cK958PPV+pfRMsOXScLGcK6SMNtfHiba3XfNcWrOsja4TPjFmMkwNJ3uAa03I5MycuayoaytfZDxabtf0MWijdOrNRyyJTEMEhZW0qvS6TzSXDL7sfEIQu8qwIQhAVxtJ4zH2Y7zkopu2k8Zj7Md5yUVZ7PYxKBie9VOZZuzzin3j/yTDWVjYWOkkNmtFyUvbPOKfeP/ACRtEeRSADlkYD7HH4gKEqQ6dy497LXRqujYxqLhHMjJ9pnjeJDdv8T7OI+wED8U06D09HVx42XBGTmne0/6cxVOJw2avPDyjkLAfY4W+J9q7rqzpwpOUVk0RGH4pXqXChUeaf2J/WLXVlK7gmt4SQbxezW33XNjn0Ln0Hr+2aQRys4MuNmuBu253A3Fx+KRdMvJqJid/CSd4rjvbNbYWFJ01nry1mipjFwq7af6U9X8F6IWunddrSeUD4LYoAuKeYIQhDJ8513lZPXf3itIW6u8rJ67+8VpCrb6x7HDZrkWPtg3Uv3v9tVurI2wbqX73+2q3W+72r8CJwHcKfj6ss/Y95Oo9dndKYdoXm6o6mf1GJe2PeTqPXZ3SmHaF5uqOpn9Rikae7eDKnedr+eP4KPTVsy84M9STupVTVsy84M9STuqLobSPMu+KbnV+VnHr35wqfWHcaoFT2vfnCp9YdxqgV81evLmzZYbrS+WPoi/NUeI0vYx90JG2w+VpvVk+LU86o8Rpexj7oSNth8rTerJ8WqVuNh9Ci4T2qucvRleK19kPFpu1/QxVQrX2Q8Wm7X9DFw2e1RZvaLcnzQ+IQhTZ5uCEIQFcbSeMx9mO85KKbtpPGY+zHeclFWez2MSgYnvVTmWbs84p94/8ljtG4q3tG916y2ecU+8f+Sx2jcVb2je69RH7zzFlfZvkK0Tfs14xJ2f6mpQTfs14xJ2f6mqXvNhIrWGb3T5i3pfy83aSd8rkO4rr0v5ebtJO+VyHcVvh1VyOSrtJc2XhS/Ub6o+C2rVS/Ub6o+C2qpPWekR1IEIQsH0fOdd5WT1394rSFurvKyeu/vFaQq2+sexw2a5Fj7YN1L97/bVbqyNsG6l+9/tqt1vu9q/AicB3Cn4+rLP2PeTqPXZ3SmHaF5uqOpn9RiXtj3k6j12d0ph2hebqjqZ/UYpGnu3gyp3na/nj+Cj01bMvODPUk7qVU1bMvODPUk7qi6G0jzLvim51flZx69+cKn1h3GqBU9r35wqfWHcaoFfNXry5s2WG60vlj6IvzVHiNL2MfdCRtsPlab1ZPi1POqPEaXsY+6EjbYfK03qyfFqlbjYfQouE9qrnL0ZXitfZDxabtf0MVUK19kPFpu1/QxcNntUWb2i3J80PiEIU2ebghCEBXG0njMfZjvOSim7aTxmPsx3nJRVns9jEoGJ71U5lm7POKfeP/JY7RuKt7RvdestnnFPvH/ksdo3FW9o3uvUR+88xZX2Z5CtE37NeMSdn+pqUE37NeMSdn+pql7zYSK1hm90+Yt6X8vN2knfK5DuK69L+Xm7STvlch3Fb4dVcjkq7SXNl4Uv1G+qPgtq1Uv1G+qPgtqqT1npEdSBCELB9HznXeVk9d/eK0hbq7ysnrv7xWkKtvrHscNmuRY+2DdS/e/21W6sjbBupfvf7ardb7vavwInAdwp+Pqyz9j3k6j12d0ph2hebqjqZ/UYl7Y95Oo9dndKYdoXm6o6mf1GKRp7t4Mqd52v54/go9NWzLzgz1JO6lVNWzLzgz1JO6ouhtI8y74pudX5WcevfnCp9YdxqgVPa9+cKn1h3GqBXzV68ubNlhutL5Y+iL81R4jS9jH3QkbbD5Wm9WT4tTzqjxGl7GPuhI22HytN6snxapW42H0KLhPaq5y9GV4rX2Q8Wm7X9DFVCtfZDxabtf0MXDZ7VFm9otyfND4hC0VVfHFnI9jL7sTg32XU4lnqPNm0lmzeha4KlsgxMc1w52kEe0LYsBPPSiuNpPGY+zHeclFN20njMfZjvOSirPZ7GJQcT3qpzLN2ecU+8f8Aksdo3FW9o3uvWWzzin3j/wAljtG4q3tG916iP3nmLK+zPIVom/ZrxiTs/wBTUoJv2a8Yk7P9TVL3mwkVrDN7p8xb0v5ebtJO+VyHcV16X8vN2knfK5DuK3w6q5HJV2kubLwpfqN9UfBbVqpfqN9UfBbVUnrPSI6kCEIKwfR851/lZPXf3itIT9rjs6m4Z81K3hGSEuLAQHNcc3WvYFpNzlmL2slwak1v/jSf/X/VQE6E4yayPU7fErWrRjJVEtGptJ/cbNsG6l+9/tqt1a203Qc9SKfgInSYeExWtlfBa9z0H2KN1R2ayYjLWDAMLg2O4LruaW4nWyFr3A33tutn0V6M6lZ5LxInDMRt7XDouclms9HHW+B17HvJ1Hrs7pTDtC83VHUz+oxcGznV+aiFRHO213twuBBa4AEXH/7mmfSujm1EL4X/AFZGlptvF9xHSDY/Yu2lB+46L15Mrl7cQ/6TrRecelF6O5ZHzumrZl5wZ6kndWGkdnNZE8tbFwrb5PYW2I6QSC0/7unTZ/qO+kc6eosJHDC1gN8LTYm5GRcbDduHXlH0KE/eLNai24nidq7OfRmm5LJJa9P+4iFr35wqfWHcaoFWjr/qFJUS/SaYBziAHx3AJLRYOaTle1gQeYJZ0Rs2q5pAJWGFl/Gc4tvblwtBJJ/BYq0KnvHktbPuwxS1VpByml0YpNcdCy1Fo6o8Rpexj7oSNth8rTerJ8Wqy6WmbGxsbBZrAGgcwaLD8Eva86p/T4m4CBLGSWE7iD9Zp5r2GfOFJVqblScVrKZh13TpX8a09Ec398/7KSVr7IeLTdr+hiS4tntc5+DgCP4i5mDruCcuq6tjVTV8UNO2EHE65c9267zvt0AAAdS4rOlNT6TWRZPaC/t523uqclJtrVp0EpPLga537oJ9guqXr6988jpZDdzvwHIBzAK63NuLFVnpnUSaN54FvCRk5WIxAcxB325wrTh9SnCUuloZ5LjdGtUhH3abS1pHHqfpN0NVGGnxZHBjm8hxGwPWCQb9atkJD1T1LkZK2eoGHBm1lwSXchNsgBv60+LXfzhOpnA34PSq0qDVTRp0IrjaTxiPsx3nJRVo64asGra10dhIy9r5BzTyX5Dfd1lJdPqVVudhMWHnc4twj2E3+y6kbS4pqik3lkQeJWVd3MpRi2n3Dhs84p94/wDJY7RuKt7RvdepzQuim00LImm+HeedxzJ9q805okVULonG18weZwzB/wB85UT72PxHvOGeZY3bz+C9zx6OXiUym/ZrxiTs/wBTVGVOplUxxHBF38TSCD+N/aEwah6Fmgme6WNzAWWBNt+IHkKmLqtTlRllJFZw+2rQuoOUGsn3Cdpfy83aSd8rkcMkxVuqdVJPIWxOs6R5DiWgWLiQb3UrpXURzaVgi8eVpcX2yxYgAcN+bCPx6l9/FUoqKz1mr4CvUc5KL0aeengPNL9Rvqj4LatdO2zWg8gHwWxVtl7jqQIQtNZM5jHOYwyOAyYCGlx5gXZD7VgybkJf8O1fo+T30HzI8O1fo+T30HzoBgQl/wAO1fo+T30Hzo8O1fo+T30HzoBgQl/w7V+j5PfQfOjw7V+j5PfQfOgGBCX/AA7V+j5PfQfOjw7V+j5PfQfOgGBCX/DtX6Pk99B86PDtX6Pk99B86AYEJf8ADtX6Pk99B86PDtX6Pk99B8yAYEJf8O1fo+T30Hzo8O1fo+T30HzoBgQl/wAO1fo+T30HzI8O1fo+T30HzoBgQl/w7V+j5PfQfOjw7V+j5PfQfOgGBCX/AA7V+j5PfQfOjw7V+j5PfQfOgGBCX/DtX6Pk99B86PDtX6Pk99B86AYEJf8ADtX6Pk99B86PDtX6Pk99B86AYEJf8O1fo+T30Hzo8O1fo+T30HzoBgQubR1S+SMOkjMTje7C5riLHLNhIz3rpQAhCEAIUHqtrN9OEx4PBwUhj+tivbl3C3Us9bNYfoFOajBwlnNGHFh+sbb7H4ICZQobWLWL6HSfSsGP6ni4sP1yBvsd1+ZdWg9Mx1kDJ4jk4Zjla4fWaekH/XlQHehQcusuHSDaHg/rR8JwmL1ssNv4d9+Ve1esvB18NFwd+FYX48VrWDzbDbP6nPyoCbQoR2suGvFE+O2OPHHJiuHW3tw2yOTuX9npXbprSjaWCSd2YjaTbdc7mi/Jc2H2oDuQoCo1oMej/pzorHA1/BY+R7gG+Nh5iDu6FDw6/VT2te3RkzmuAIIeSCCLgj/D3WQDuhRTtNObROqpIixzY3SGImzgWgnCTbo32SzFtGndGJW6OmMdr42uLhYbyLRoB7QozV7WCKuhE0JNr2LTk5rhvBt1g5c6XqvX+R00kVFSPqREcL3h2FtxcG1mnlB3nOxsEA6IURq3p11XG574JIHNcWlr+cZnDuJGfKAtWr+sv0uWpj4PB9Hk4O+LFizcL2sLfV3Z70BOISJXbR54XNbJo+RuN2Fl3kYjewDf8PM7vamPV7TMtS17pqZ9OWmwa83Lha9x4o6kB36Q0jHTxmWZ4YxtruO7M2H4rdDKHtDm5hwBB3ZHMb1WlVrU7STY3eDppY4n4gGSkxl4t9cCPxrA7j+8edPGrul5aljnTU76ctdYNebkiwNx4o5Tb7EBLIQlzWrW11FJBGyAzOmxYQHYTduHIeKb3xfggGNCS/8A1GMLgKyjnp2uNg8+O37fFHsFz0JvpapsrGyRuDmuALXDMEHmQG1Cg9VNZvp7JX8HwfByGO2LFewBvuFt+5Za2axfQKfh8HCeM1uHFh+tflsebmQE0hYsdcA86yQAhCEAjbLfq1n8y/4Bb9rHm53rx/FRWjNKDQ1VUw1TXCGaQyRSgFzc75G3RYG2YLd1jdeay6fbpjBQ0Qc8F7XSylpaxrR158t87bgBe6GSV2j+aXfc95qh6Rx0NPHJn9CqgzFvIjkLQb/E9Lbj9kKb2oNDdGSDkDoh7HtU0/RTKqibDKLtfGwdIOEWI5iDYjqQwLk7gdPxEG4NNkRu/wDcWWl/P1H2L/hOl/VOhmp9Lsp6g3MUT2MPPELlhHRmeq1uRMGlz/z6j7F/wnQybNpEBjbT10Y8allaT0xvIDh7Q0f5itWvVUKs0dFEbiqe2RxH/ZaMV/Zd3+RNuldHtqIZIXbpGub1XFgfsOf2Kv8AZjo+SSokmnzNKwUzL8hBOIfYMv8AOgGbaCwN0ZOALANYAOgSMsoPQu0unip4YnRVBLI42kiNpBLWhpsceYyU7tFP/LajqZ/UYoXQm0uiipoInvfiZFG11mOIu1oBseXMICf03XNn0XPM0ENkp5HAOFnAFhOY5ClfVjaBTUtHDA8Sula0+I1hN7kkYScj1pk0tpaOq0XUTxEljoZrEix8UOacj0gpdoNVvpejKWaA4KmFpMUgNr2e44Sebm5ieYm4wSuzfREsMU00zODNRIXiPdhbnbLk3nLmAUKySo0HNMTCZqSV5fjb9Zl+fmNsvGsDYEEZhM+p2tYrGOjlGCpiyljORuMsQHNfeOQ5cxPJNtLpGSSxTiSNzCW2dG7xgMrgDMA9ICAndCaehrI+FgdiG4g5OaeZw5D/ALCWdn3GtJ/zB70q0bNoMU9ZUxMMdNK4CJpFgbFxuBusL8mQxW5Fu2fH/itJ/wAwe/KgDaP5bR38y3vMTu7ckjaOf8bR38y3vMTu7cgKo1D13hoqYxSRzOcZHOuxgc2xDRvLhnkrD1e1hjro3SRNe0NdhIe0NN7A5AE5ZhV9qDrxS0VM6Kdzg4yOdk0uFiGgZjqKftXtaoK4PNOXHBhxXaW/Wvbf1FATCSNdfOOi+0f8Y07pA2iVzIK3R0shsxjpHOO/IGO+QzKAeKyiZNG6ORocx4s5p3EJN2XyOY2rpScTYJiGnoJcD+Lb9biiu2ltlBi0fFJPM7JpwENb0m+eXTYc5Cl9SNWzRU5bIbyyOL5Dv8Y7hfltz85KAiNk/kKn+Yf3WLbta83ntI/zUXojSw0NUVFPVNc2GWQyRShpc3PkNujCMswQcrEFGsenG6ZMdFRBz2Y2ullLS1rWi/Pnyk52uQAL3yGSxYfqjqHwWa8aLCy9QwCEIQGEsLXCzgHDmIuPYV5DTtYLMaGjmAAHsCwpa+OXFwUjH4TZ2FwdY8xscj0LegPHMByIv1r0BaKOvjmBdFIyQA2JY4OAO+xIO/MZdKKyujhbileyNt7YnuDRfkFyd+/2IDbgF72F+flQWC97C/PyrGoqWxtL3ua1ozLnENaB0k5BeU1UyVofG5r2nc5pDmm2RsRkc0BtXjWgbgufwlFwnA8IzhLX4PEMdt98N72svK3SkMFuGljjxXtje1l7WvbERfePagOlzQciLrD6M391vsC4W6zUpIAqYCSQABKwkk5ADNd80zWNL3kNa0ElxIAAG8kncEB6GC1rC3NyL1rQMhkFhT1LZGh8bmvadzmkOaeojIrMlAeCMXvYX57ZrXPRsfbGxrrbsTQ72XXlHXRzNxxPZI29sTHBwuN4uDa60VWnaeJxZJPExwtdrpGNdnmMiboDtAtuXjWAbgBfesKarZK3FG9r2/vNIcPaMltQGLmA7wDZZKMqdZ6WJ2CSoha7lBkbcdeeX2rvp6lsjQ9jmuadzmkOB6iMkAfRm/ut9gWTIwNwA6hZaqyujhbileyNt7YnuDRc7hcm11vBQAsXxA7wD1i61Nr4zIYhIwyAXLMQxgZZlt72zGfStVZpiCEhs00cZIuA97WEjdcBx3IDqawDcAOrJZLko9LQzEiKWOQjfge19uvCV1oDCWFrxZwDhzEAj2FeQwNYLMaGjmAAHsC5a/TkFPlNNHGTyOe1p9hN1sodKwzi8MrJAN+BwdbrsckB1IQhACEIQCNsv/63+ZcnkpG2X/8AW/zLk8oBH2ScVm/mH9yNZbW+It7ZndetWyqQMjqqd2Ukc7i5vLazWX9rCFltYlDqeGAG8kkzMLeU2Dh7LuaPtCGR1khD2FjgC1wIIO4gixB6LKtINLO0FNPTSBz4HtdJT+tyNJ5ByO9UH9pWbewz5FWOkqSTTs0z4nYYKdrmwnkfKbG9+QGwz5Bg5yhgZNQtAPjY+rqc6mp8ZxO9rTm1vRyEjk8UfsqP2jU7ZKrRsbxdr5XNcOcF0II9iltRNZTVwlkuVRCcEoORJGQcR02IPSD0KH2l0bZqnR0T74ZJHtNsjZzogbHnQyT0WotC0hwp2AtIIN3ZEG4/a510638Qquxk7pUPS7L6SN7JGmW7HNcLvBF2kOF/F5wpjW/iFV2MndKGBB1F05JQcCyoP/DVQxRv5GSXLXAnkBIF+sH95T2uumJKiQaMpD47xed/IyO1yD1g59BA/ay2av6BjrdDwwSbi0lruVrg52Fw/wB5gkcq7tU9UhQQvxOxzSXMkmedr4QL52H4knosMkfskP8AwB7V/wAGrgm0TDU6cnjnYHsEDXAEkDEODAORHIT7V3bI+Ifev+DVF6Q1firtNzxTYsIha7xThNwIwOTd4xQG3VimZT6YmgpD/gcFeRocXNa/xbC9zmCbc/jOHIpLX7ScrnwaPp3YH1J8Z43tjGR3Z5+MTbkYRyqLpaIaK0nBT0z3OiqR48brEttfC64A6SOgO+zq16caWuoq8gmNl432F7Xxfk95HqICWodnFFGwMMIkNs3vJLiefI2H2WS/XUJ0JVwywOd9FnfgkjJJDSeUX6LkHf4pF7FWFTVLZWNfG4Oa4XDgbgjoKRNoNUKyem0dCcTzKHyWzwNAIz5jhLnW6BzhDB1bW+IDtWfB6dGbh1JO2rwl2jyQL4ZGE9Wbfi4Jr0fVtmiZIw3a9oII5iEAoUPn+f8Alx/aXPrZQMn0xRRStD2OjfdpvY2EhG7pAP2LboWQS6cqpIziYyEMLhmMX+GLX62uH+Urm100cKjStJCXObjikGJpwuBtIQQRzEDr3IZOXXvQMGj+AqKMcFPwgDWtcTiFiTkSeWwNsjjsd4TdrrrAaKjfK3yhsxnKA53L02AJ+xJ2qWjIqevMFe0uqWm8Er3F0bx+zhB/ayJF753GRGbHtO0a6agcWC5ic2Swz8VocHewOJ/yoDn1e2dw8GJaxpnnkGJ5eSQCc7WvmRyk3+wZKSpdQqaGpZUwh0TmX8VjiGOuLeMN9ugGx5QunQ+nBXUnCU7miQsIsc8EuH9ocwOe7MJL1g0npSjMbHVcT5JXBrI2RtLzfIGxjGV7D7etDBZyFhC0hoDjc2FzuubZlZoAQhCASzsvixPc2pqWY3FxDHtaLuN+RqYNX9BCjjMYkklu4uxSOxOzAFgbDLL8SpRCAWdOahQ1Mv0hj5IJuWSJ2EnkzHPblFum680JqFDTy/SJHyVEw3Pldiw9Q5+k3tyWTOhAcWmdGfSYXwl74w8Wc5lsWHlGYORGR6CjQ2iI6SFkEQ8Vg3neScyXc5JzXahAQg1TjbWfTY3vY8iz2tw4HjccQIvfJu472g898dZtUY68xGSSRhixFpjIBu7DykHdhG5TqEAmDZmz/wAus96PlTTpOgE8MkLiQ2RrmEi1wHCxtfK66kIDi0LoptLAyBhLmsBALrXNyTnYAcq7HtuCOdeoQETq1q6ygh4GNznNxF13Wvc2H7IA5FGaZ1Ajqah1SZp43uAB4NzWizQB+7fkHKmlCAXdX9RYKOQzNL5JSLcJI7E4A5G1gBuyvvU3W0TJmOjlaHscLFpzBW9CASHbLY2k8BU1ELHb2Nfl+V/tup3V3VGnoQeBaS931pHHE88tr2sBfkACmkIDVU0zZGOje0Oa4EOacwQd4KT3bMGNJENVUxRu3xtf4ue//ZunVCAjNAauw0UfBwNsCbucc3OPO4/luCwrNXGS1cNYXOD4QWtaLYSHBwN8r/tHcVLIQEPrHqvFXMa2TE1zDdkjCA9p5bEg5Gw9gO8KSpYCxjWOcXkCxc62J3SbAC/UFuQgFDSGzSB8hlgklpnHfwTrN6bDk6gQOhdmgNRYKSThrvmm/wC5KcThyHDzZZXzPSmNCAEIQgBCEIAQhCAEIQgBCEIAQhCAEIQgBCEIAQhCAEIQgBCEIAQhCAEIQgBCEIAQhCAEIQgP/9k="/>
          <p:cNvSpPr>
            <a:spLocks noChangeAspect="1" noChangeArrowheads="1"/>
          </p:cNvSpPr>
          <p:nvPr/>
        </p:nvSpPr>
        <p:spPr bwMode="auto">
          <a:xfrm>
            <a:off x="130376" y="-24616"/>
            <a:ext cx="260753" cy="2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26" tIns="39113" rIns="78226" bIns="39113" numCol="1" anchor="t" anchorCtr="0" compatLnSpc="1">
            <a:prstTxWarp prst="textNoShape">
              <a:avLst/>
            </a:prstTxWarp>
          </a:bodyPr>
          <a:lstStyle/>
          <a:p>
            <a:endParaRPr lang="en-US" sz="154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" y="4286353"/>
            <a:ext cx="668743" cy="58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28" y="4838979"/>
            <a:ext cx="1863254" cy="4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44" y="4664769"/>
            <a:ext cx="1385890" cy="3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6387" y="227188"/>
            <a:ext cx="622886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40" b="1" dirty="0">
                <a:solidFill>
                  <a:schemeClr val="bg1"/>
                </a:solidFill>
              </a:rPr>
              <a:t>Chair for Strategic and International Management  (SIM)</a:t>
            </a:r>
            <a:br>
              <a:rPr lang="en-US" sz="1540" dirty="0">
                <a:solidFill>
                  <a:schemeClr val="bg1"/>
                </a:solidFill>
              </a:rPr>
            </a:br>
            <a:endParaRPr lang="en-US" sz="1540" dirty="0">
              <a:solidFill>
                <a:schemeClr val="bg1"/>
              </a:solidFill>
            </a:endParaRPr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563514" y="121038"/>
            <a:ext cx="5479200" cy="1141200"/>
          </a:xfrm>
          <a:prstGeom prst="rect">
            <a:avLst/>
          </a:prstGeom>
        </p:spPr>
        <p:txBody>
          <a:bodyPr vert="horz" wrap="none" lIns="89216" tIns="44609" rIns="89216" bIns="4460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67" dirty="0"/>
              <a:t>Research </a:t>
            </a:r>
            <a:r>
              <a:rPr lang="de-DE" sz="2567" dirty="0"/>
              <a:t>| </a:t>
            </a:r>
            <a:r>
              <a:rPr lang="en-US" sz="2567" dirty="0"/>
              <a:t>Chair of Strategic and </a:t>
            </a:r>
            <a:br>
              <a:rPr lang="en-US" sz="2567" dirty="0"/>
            </a:br>
            <a:r>
              <a:rPr lang="en-US" sz="2567" dirty="0"/>
              <a:t>International Management </a:t>
            </a:r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C42B1A69-4B7B-1CA2-6814-14AA4F6DE8F7}"/>
              </a:ext>
            </a:extLst>
          </p:cNvPr>
          <p:cNvSpPr txBox="1">
            <a:spLocks/>
          </p:cNvSpPr>
          <p:nvPr/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/>
              <a:t>Fall 2023 / Spring 2024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83546931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BWL 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Vorlage_PPT_Fakultät BWL_EN</Template>
  <TotalTime>0</TotalTime>
  <Words>2084</Words>
  <Application>Microsoft Office PowerPoint</Application>
  <PresentationFormat>Bildschirmpräsentation (4:3)</PresentationFormat>
  <Paragraphs>447</Paragraphs>
  <Slides>26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Webdings</vt:lpstr>
      <vt:lpstr>Wingdings</vt:lpstr>
      <vt:lpstr>Präsentationsvorlage BWL EN</vt:lpstr>
      <vt:lpstr>Visio</vt:lpstr>
      <vt:lpstr>Photo Editor-Foto</vt:lpstr>
      <vt:lpstr>Area Management</vt:lpstr>
      <vt:lpstr>Area Management</vt:lpstr>
      <vt:lpstr>Area Management</vt:lpstr>
      <vt:lpstr>Overview | Chair of Human Resource  Management &amp; Leadership </vt:lpstr>
      <vt:lpstr>Teaching | Chair of Human Resource Management &amp; Leadership</vt:lpstr>
      <vt:lpstr>Chair of Human Resource Management and Leadership Teaching and Practice</vt:lpstr>
      <vt:lpstr>Area Management</vt:lpstr>
      <vt:lpstr>Overview | Chair of Strategic and  International Management </vt:lpstr>
      <vt:lpstr>We aim to conduct rigorous and high-impact research …</vt:lpstr>
      <vt:lpstr>Teaching | Chair of Strategic &amp; International Management</vt:lpstr>
      <vt:lpstr>Area Management</vt:lpstr>
      <vt:lpstr>Overview | Chair of Public and Non-Profit  Management</vt:lpstr>
      <vt:lpstr>Research Topics | Chair of Public and Nonprofit Management</vt:lpstr>
      <vt:lpstr>Teaching | Chair of Public and Nonprofit Management</vt:lpstr>
      <vt:lpstr>Area Management</vt:lpstr>
      <vt:lpstr>Overview | Chair of Organization and Innovation</vt:lpstr>
      <vt:lpstr>Chair of Organization and Innovation – </vt:lpstr>
      <vt:lpstr>Chair of Organization and Innovation - TEACHING</vt:lpstr>
      <vt:lpstr>Research Collaborations</vt:lpstr>
      <vt:lpstr>Area Management</vt:lpstr>
      <vt:lpstr>Overview | Chair for Entrepreneurship and Family Business Research</vt:lpstr>
      <vt:lpstr>Chair for Entrepreneurship and Family Business Research </vt:lpstr>
      <vt:lpstr>Teaching | Chair for Entrepreneurship &amp; Family Business Research</vt:lpstr>
      <vt:lpstr>Chair of Entrepreneurship and SME Research –  Preparing for a career as entrepreneur &amp; in family business</vt:lpstr>
      <vt:lpstr>Area Management</vt:lpstr>
      <vt:lpstr>Teaching Program MSc BWL (MMM)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Maren</dc:creator>
  <cp:lastModifiedBy>Gabriele Schleicher</cp:lastModifiedBy>
  <cp:revision>75</cp:revision>
  <cp:lastPrinted>2018-08-17T07:13:10Z</cp:lastPrinted>
  <dcterms:created xsi:type="dcterms:W3CDTF">2018-08-08T10:09:49Z</dcterms:created>
  <dcterms:modified xsi:type="dcterms:W3CDTF">2023-09-06T09:07:57Z</dcterms:modified>
</cp:coreProperties>
</file>