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260" r:id="rId5"/>
    <p:sldId id="261" r:id="rId6"/>
    <p:sldId id="263" r:id="rId7"/>
    <p:sldId id="264" r:id="rId8"/>
    <p:sldId id="277" r:id="rId9"/>
    <p:sldId id="278" r:id="rId10"/>
    <p:sldId id="274" r:id="rId11"/>
    <p:sldId id="275" r:id="rId12"/>
    <p:sldId id="276" r:id="rId13"/>
    <p:sldId id="279" r:id="rId14"/>
    <p:sldId id="272" r:id="rId15"/>
    <p:sldId id="273" r:id="rId16"/>
    <p:sldId id="265" r:id="rId17"/>
  </p:sldIdLst>
  <p:sldSz cx="10688638" cy="7562850"/>
  <p:notesSz cx="6858000" cy="9144000"/>
  <p:defaultText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97CB7"/>
    <a:srgbClr val="728CAE"/>
    <a:srgbClr val="748DAF"/>
    <a:srgbClr val="C8DF34"/>
    <a:srgbClr val="C8DF45"/>
    <a:srgbClr val="A7E345"/>
    <a:srgbClr val="7FA3CF"/>
    <a:srgbClr val="2EFA8A"/>
    <a:srgbClr val="77FD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63" autoAdjust="0"/>
    <p:restoredTop sz="94660"/>
  </p:normalViewPr>
  <p:slideViewPr>
    <p:cSldViewPr snapToObjects="1" showGuides="1">
      <p:cViewPr>
        <p:scale>
          <a:sx n="75" d="100"/>
          <a:sy n="75" d="100"/>
        </p:scale>
        <p:origin x="-1728" y="-648"/>
      </p:cViewPr>
      <p:guideLst>
        <p:guide orient="horz" pos="2382"/>
        <p:guide pos="3366"/>
      </p:guideLst>
    </p:cSldViewPr>
  </p:slideViewPr>
  <p:notesTextViewPr>
    <p:cViewPr>
      <p:scale>
        <a:sx n="100" d="100"/>
        <a:sy n="100" d="100"/>
      </p:scale>
      <p:origin x="0" y="0"/>
    </p:cViewPr>
  </p:notesTextViewPr>
  <p:notesViewPr>
    <p:cSldViewPr snapToObjects="1">
      <p:cViewPr varScale="1">
        <p:scale>
          <a:sx n="73" d="100"/>
          <a:sy n="73" d="100"/>
        </p:scale>
        <p:origin x="-190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EE9D08-9C14-4BE3-87C3-0807CADF597C}" type="datetimeFigureOut">
              <a:rPr lang="de-DE" smtClean="0"/>
              <a:pPr/>
              <a:t>04.03.2015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43698E-F3D7-43D6-8A81-8824D5951BE1}" type="slidenum">
              <a:rPr lang="de-DE" smtClean="0"/>
              <a:pPr/>
              <a:t>‹Nr.›</a:t>
            </a:fld>
            <a:endParaRPr lang="de-DE"/>
          </a:p>
        </p:txBody>
      </p:sp>
    </p:spTree>
    <p:extLst>
      <p:ext uri="{BB962C8B-B14F-4D97-AF65-F5344CB8AC3E}">
        <p14:creationId xmlns="" xmlns:p14="http://schemas.microsoft.com/office/powerpoint/2010/main" val="950171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D347B-FE2C-4177-A092-D9043DCAA3AC}" type="datetimeFigureOut">
              <a:rPr lang="de-DE" smtClean="0"/>
              <a:pPr/>
              <a:t>04.03.2015</a:t>
            </a:fld>
            <a:endParaRPr lang="de-DE"/>
          </a:p>
        </p:txBody>
      </p:sp>
      <p:sp>
        <p:nvSpPr>
          <p:cNvPr id="4" name="Folienbildplatzhalt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71437-6BF9-405E-9A35-A0811E261BDB}" type="slidenum">
              <a:rPr lang="de-DE" smtClean="0"/>
              <a:pPr/>
              <a:t>‹Nr.›</a:t>
            </a:fld>
            <a:endParaRPr lang="de-DE"/>
          </a:p>
        </p:txBody>
      </p:sp>
    </p:spTree>
    <p:extLst>
      <p:ext uri="{BB962C8B-B14F-4D97-AF65-F5344CB8AC3E}">
        <p14:creationId xmlns="" xmlns:p14="http://schemas.microsoft.com/office/powerpoint/2010/main" val="11661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48" y="2349386"/>
            <a:ext cx="9085342" cy="1621111"/>
          </a:xfrm>
        </p:spPr>
        <p:txBody>
          <a:bodyPr/>
          <a:lstStyle/>
          <a:p>
            <a:r>
              <a:rPr lang="de-DE" smtClean="0"/>
              <a:t>Mastertitelformat bearbeiten</a:t>
            </a:r>
            <a:endParaRPr lang="de-DE"/>
          </a:p>
        </p:txBody>
      </p:sp>
      <p:sp>
        <p:nvSpPr>
          <p:cNvPr id="3" name="Untertitel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de-DE" dirty="0" smtClean="0"/>
              <a:t>Master-Untertitelformat bearbeiten</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a:xfrm>
            <a:off x="7660190" y="7009642"/>
            <a:ext cx="2494016" cy="402652"/>
          </a:xfrm>
          <a:prstGeom prst="rect">
            <a:avLst/>
          </a:prstGeom>
        </p:spPr>
        <p:txBody>
          <a:bodyPr/>
          <a:lstStyle>
            <a:lvl1pPr algn="r">
              <a:defRPr sz="1600">
                <a:solidFill>
                  <a:schemeClr val="bg1">
                    <a:lumMod val="65000"/>
                  </a:schemeClr>
                </a:solidFill>
              </a:defRPr>
            </a:lvl1pPr>
          </a:lstStyle>
          <a:p>
            <a:fld id="{DEED8D61-E8B6-E041-9D61-71A033DF76C2}"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7775" y="87501"/>
            <a:ext cx="9619774" cy="590227"/>
          </a:xfrm>
        </p:spPr>
        <p:txBody>
          <a:bodyPr/>
          <a:lstStyle/>
          <a:p>
            <a:r>
              <a:rPr lang="en-US" noProof="0" smtClean="0"/>
              <a:t>Mastertitelformat bearbeiten</a:t>
            </a:r>
            <a:endParaRPr lang="en-US" noProof="0"/>
          </a:p>
        </p:txBody>
      </p:sp>
      <p:sp>
        <p:nvSpPr>
          <p:cNvPr id="3" name="Inhaltsplatzhalter 2"/>
          <p:cNvSpPr>
            <a:spLocks noGrp="1"/>
          </p:cNvSpPr>
          <p:nvPr>
            <p:ph idx="1"/>
          </p:nvPr>
        </p:nvSpPr>
        <p:spPr>
          <a:xfrm>
            <a:off x="549081" y="973114"/>
            <a:ext cx="9619774" cy="5775864"/>
          </a:xfrm>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6" name="Foliennummernplatzhalter 5"/>
          <p:cNvSpPr>
            <a:spLocks noGrp="1"/>
          </p:cNvSpPr>
          <p:nvPr>
            <p:ph type="sldNum" sz="quarter" idx="12"/>
          </p:nvPr>
        </p:nvSpPr>
        <p:spPr>
          <a:xfrm>
            <a:off x="7674839" y="6993984"/>
            <a:ext cx="2494016" cy="402652"/>
          </a:xfrm>
          <a:prstGeom prst="rect">
            <a:avLst/>
          </a:prstGeom>
        </p:spPr>
        <p:txBody>
          <a:bodyPr/>
          <a:lstStyle>
            <a:lvl1pPr algn="r">
              <a:defRPr/>
            </a:lvl1pPr>
          </a:lstStyle>
          <a:p>
            <a:fld id="{DEED8D61-E8B6-E041-9D61-71A033DF76C2}" type="slidenum">
              <a:rPr lang="en-US" noProof="0" smtClean="0"/>
              <a:pPr/>
              <a:t>‹Nr.›</a:t>
            </a:fld>
            <a:endParaRPr lang="en-US" noProof="0"/>
          </a:p>
        </p:txBody>
      </p:sp>
      <p:sp>
        <p:nvSpPr>
          <p:cNvPr id="10" name="Fußzeilenplatzhalter 4"/>
          <p:cNvSpPr>
            <a:spLocks noGrp="1"/>
          </p:cNvSpPr>
          <p:nvPr>
            <p:ph type="ftr" sz="quarter" idx="11"/>
          </p:nvPr>
        </p:nvSpPr>
        <p:spPr>
          <a:xfrm>
            <a:off x="3651952" y="7009642"/>
            <a:ext cx="3384735" cy="402652"/>
          </a:xfrm>
        </p:spPr>
        <p:txBody>
          <a:bodyPr/>
          <a:lstStyle/>
          <a:p>
            <a:r>
              <a:rPr lang="en-US" noProof="0" dirty="0" smtClean="0"/>
              <a:t>Chair of International Finance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11" name="Bild 5" descr="Cover 13en.jpg"/>
          <p:cNvPicPr>
            <a:picLocks noChangeAspect="1"/>
          </p:cNvPicPr>
          <p:nvPr userDrawn="1"/>
        </p:nvPicPr>
        <p:blipFill>
          <a:blip r:embed="rId2"/>
          <a:stretch>
            <a:fillRect/>
          </a:stretch>
        </p:blipFill>
        <p:spPr>
          <a:xfrm>
            <a:off x="0" y="1"/>
            <a:ext cx="10688638" cy="7590350"/>
          </a:xfrm>
          <a:prstGeom prst="rect">
            <a:avLst/>
          </a:prstGeom>
        </p:spPr>
      </p:pic>
      <p:sp>
        <p:nvSpPr>
          <p:cNvPr id="9" name="Textplatzhalter 8"/>
          <p:cNvSpPr>
            <a:spLocks noGrp="1"/>
          </p:cNvSpPr>
          <p:nvPr>
            <p:ph type="body" sz="quarter" idx="10"/>
          </p:nvPr>
        </p:nvSpPr>
        <p:spPr>
          <a:xfrm>
            <a:off x="519783" y="5510213"/>
            <a:ext cx="9649071" cy="914400"/>
          </a:xfrm>
        </p:spPr>
        <p:txBody>
          <a:bodyPr>
            <a:normAutofit/>
          </a:bodyPr>
          <a:lstStyle>
            <a:lvl1pPr marL="0" indent="0">
              <a:buNone/>
              <a:defRPr sz="2000">
                <a:solidFill>
                  <a:schemeClr val="bg1"/>
                </a:solidFill>
              </a:defRPr>
            </a:lvl1pPr>
          </a:lstStyle>
          <a:p>
            <a:pPr lvl="0"/>
            <a:r>
              <a:rPr lang="de-DE" dirty="0" smtClean="0"/>
              <a:t>Textmasterformat bearbeiten</a:t>
            </a:r>
          </a:p>
        </p:txBody>
      </p:sp>
    </p:spTree>
    <p:extLst>
      <p:ext uri="{BB962C8B-B14F-4D97-AF65-F5344CB8AC3E}">
        <p14:creationId xmlns="" xmlns:p14="http://schemas.microsoft.com/office/powerpoint/2010/main" val="176351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329" y="4859832"/>
            <a:ext cx="9085342" cy="1502066"/>
          </a:xfrm>
        </p:spPr>
        <p:txBody>
          <a:bodyPr anchor="t"/>
          <a:lstStyle>
            <a:lvl1pPr algn="l">
              <a:defRPr sz="4600" b="1" cap="all"/>
            </a:lvl1pPr>
          </a:lstStyle>
          <a:p>
            <a:r>
              <a:rPr lang="de-DE" smtClean="0"/>
              <a:t>Mastertitelformat bearbeiten</a:t>
            </a:r>
            <a:endParaRPr lang="de-DE"/>
          </a:p>
        </p:txBody>
      </p:sp>
      <p:sp>
        <p:nvSpPr>
          <p:cNvPr id="3" name="Textplatzhalt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de-DE" smtClean="0"/>
              <a:t>Mastertextformat bearbeiten</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660190" y="7009642"/>
            <a:ext cx="2494016" cy="402652"/>
          </a:xfrm>
          <a:prstGeom prst="rect">
            <a:avLst/>
          </a:prstGeom>
        </p:spPr>
        <p:txBody>
          <a:bodyPr/>
          <a:lstStyle/>
          <a:p>
            <a:fld id="{DEED8D61-E8B6-E041-9D61-71A033DF76C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7660190" y="7009642"/>
            <a:ext cx="2494016" cy="402652"/>
          </a:xfrm>
          <a:prstGeom prst="rect">
            <a:avLst/>
          </a:prstGeom>
        </p:spPr>
        <p:txBody>
          <a:bodyPr/>
          <a:lstStyle/>
          <a:p>
            <a:fld id="{DEED8D61-E8B6-E041-9D61-71A033DF76C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DE" dirty="0" smtClean="0"/>
              <a:t>Mastertextformat bearbeiten</a:t>
            </a:r>
          </a:p>
        </p:txBody>
      </p:sp>
      <p:sp>
        <p:nvSpPr>
          <p:cNvPr id="4" name="Inhaltsplatzhalt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DE" smtClean="0"/>
              <a:t>Mastertextformat bearbeiten</a:t>
            </a:r>
          </a:p>
        </p:txBody>
      </p:sp>
      <p:sp>
        <p:nvSpPr>
          <p:cNvPr id="6" name="Inhaltsplatzhalt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a:xfrm>
            <a:off x="7660190" y="7009642"/>
            <a:ext cx="2494016" cy="402652"/>
          </a:xfrm>
          <a:prstGeom prst="rect">
            <a:avLst/>
          </a:prstGeom>
        </p:spPr>
        <p:txBody>
          <a:bodyPr/>
          <a:lstStyle/>
          <a:p>
            <a:fld id="{DEED8D61-E8B6-E041-9D61-71A033DF76C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7660190" y="7009642"/>
            <a:ext cx="2494016" cy="402652"/>
          </a:xfrm>
          <a:prstGeom prst="rect">
            <a:avLst/>
          </a:prstGeom>
        </p:spPr>
        <p:txBody>
          <a:bodyPr/>
          <a:lstStyle/>
          <a:p>
            <a:fld id="{DEED8D61-E8B6-E041-9D61-71A033DF76C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34433" y="901105"/>
            <a:ext cx="3516488" cy="681491"/>
          </a:xfrm>
        </p:spPr>
        <p:txBody>
          <a:bodyPr anchor="b"/>
          <a:lstStyle>
            <a:lvl1pPr algn="l">
              <a:defRPr sz="2300" b="1"/>
            </a:lvl1pPr>
          </a:lstStyle>
          <a:p>
            <a:r>
              <a:rPr lang="de-DE" smtClean="0"/>
              <a:t>Mastertitelformat bearbeiten</a:t>
            </a:r>
            <a:endParaRPr lang="de-DE"/>
          </a:p>
        </p:txBody>
      </p:sp>
      <p:sp>
        <p:nvSpPr>
          <p:cNvPr id="3" name="Inhaltsplatzhalter 2"/>
          <p:cNvSpPr>
            <a:spLocks noGrp="1"/>
          </p:cNvSpPr>
          <p:nvPr>
            <p:ph idx="1"/>
          </p:nvPr>
        </p:nvSpPr>
        <p:spPr>
          <a:xfrm>
            <a:off x="4178960" y="901105"/>
            <a:ext cx="5975246" cy="585469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DE" dirty="0" smtClean="0"/>
              <a:t>Mastertextformat bearbeiten</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7660190" y="7009642"/>
            <a:ext cx="2494016" cy="402652"/>
          </a:xfrm>
          <a:prstGeom prst="rect">
            <a:avLst/>
          </a:prstGeom>
        </p:spPr>
        <p:txBody>
          <a:bodyPr/>
          <a:lstStyle/>
          <a:p>
            <a:fld id="{DEED8D61-E8B6-E041-9D61-71A033DF76C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095048" y="5293995"/>
            <a:ext cx="6413183" cy="624986"/>
          </a:xfrm>
        </p:spPr>
        <p:txBody>
          <a:bodyPr anchor="b"/>
          <a:lstStyle>
            <a:lvl1pPr algn="l">
              <a:defRPr sz="2300" b="1"/>
            </a:lvl1pPr>
          </a:lstStyle>
          <a:p>
            <a:r>
              <a:rPr lang="de-DE" smtClean="0"/>
              <a:t>Mastertitelformat bearbeiten</a:t>
            </a:r>
            <a:endParaRPr lang="de-DE"/>
          </a:p>
        </p:txBody>
      </p:sp>
      <p:sp>
        <p:nvSpPr>
          <p:cNvPr id="3" name="Bildplatzhalter 2"/>
          <p:cNvSpPr>
            <a:spLocks noGrp="1"/>
          </p:cNvSpPr>
          <p:nvPr>
            <p:ph type="pic" idx="1"/>
          </p:nvPr>
        </p:nvSpPr>
        <p:spPr>
          <a:xfrm>
            <a:off x="2095048" y="901105"/>
            <a:ext cx="6413183" cy="431236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de-DE"/>
          </a:p>
        </p:txBody>
      </p:sp>
      <p:sp>
        <p:nvSpPr>
          <p:cNvPr id="4" name="Textplatzhalt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DE" smtClean="0"/>
              <a:t>Mastertextformat bearbeiten</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7660190" y="7009642"/>
            <a:ext cx="2494016" cy="402652"/>
          </a:xfrm>
          <a:prstGeom prst="rect">
            <a:avLst/>
          </a:prstGeom>
        </p:spPr>
        <p:txBody>
          <a:bodyPr/>
          <a:lstStyle/>
          <a:p>
            <a:fld id="{DEED8D61-E8B6-E041-9D61-71A033DF76C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4432" y="973114"/>
            <a:ext cx="9619774" cy="5782684"/>
          </a:xfrm>
          <a:prstGeom prst="rect">
            <a:avLst/>
          </a:prstGeom>
        </p:spPr>
        <p:txBody>
          <a:bodyPr vert="horz" lIns="104287" tIns="52144" rIns="104287" bIns="52144"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r>
              <a:rPr lang="en-US" dirty="0" smtClean="0"/>
              <a:t>Chair of International Finance</a:t>
            </a:r>
          </a:p>
        </p:txBody>
      </p:sp>
      <p:sp>
        <p:nvSpPr>
          <p:cNvPr id="11" name="Foliennummernplatzhalter 5"/>
          <p:cNvSpPr>
            <a:spLocks noGrp="1"/>
          </p:cNvSpPr>
          <p:nvPr>
            <p:ph type="sldNum" sz="quarter" idx="4"/>
          </p:nvPr>
        </p:nvSpPr>
        <p:spPr>
          <a:xfrm>
            <a:off x="7660190" y="7009642"/>
            <a:ext cx="2494016" cy="402652"/>
          </a:xfrm>
          <a:prstGeom prst="rect">
            <a:avLst/>
          </a:prstGeom>
        </p:spPr>
        <p:txBody>
          <a:bodyPr/>
          <a:lstStyle>
            <a:lvl1pPr algn="r">
              <a:defRPr sz="1600">
                <a:solidFill>
                  <a:schemeClr val="bg1">
                    <a:lumMod val="65000"/>
                  </a:schemeClr>
                </a:solidFill>
              </a:defRPr>
            </a:lvl1pPr>
          </a:lstStyle>
          <a:p>
            <a:fld id="{DEED8D61-E8B6-E041-9D61-71A033DF76C2}" type="slidenum">
              <a:rPr lang="de-DE" smtClean="0"/>
              <a:pPr/>
              <a:t>‹Nr.›</a:t>
            </a:fld>
            <a:endParaRPr lang="de-DE" dirty="0"/>
          </a:p>
        </p:txBody>
      </p:sp>
      <p:pic>
        <p:nvPicPr>
          <p:cNvPr id="12" name="Bild 6" descr="Innenbalken 13 oL.jpg"/>
          <p:cNvPicPr>
            <a:picLocks noChangeAspect="1"/>
          </p:cNvPicPr>
          <p:nvPr userDrawn="1"/>
        </p:nvPicPr>
        <p:blipFill>
          <a:blip r:embed="rId11"/>
          <a:stretch>
            <a:fillRect/>
          </a:stretch>
        </p:blipFill>
        <p:spPr>
          <a:xfrm>
            <a:off x="0" y="0"/>
            <a:ext cx="10688638" cy="795136"/>
          </a:xfrm>
          <a:prstGeom prst="rect">
            <a:avLst/>
          </a:prstGeom>
        </p:spPr>
      </p:pic>
      <p:sp>
        <p:nvSpPr>
          <p:cNvPr id="2" name="Titelplatzhalter 1"/>
          <p:cNvSpPr>
            <a:spLocks noGrp="1"/>
          </p:cNvSpPr>
          <p:nvPr>
            <p:ph type="title"/>
          </p:nvPr>
        </p:nvSpPr>
        <p:spPr>
          <a:xfrm>
            <a:off x="447775" y="109017"/>
            <a:ext cx="9619774" cy="504056"/>
          </a:xfrm>
          <a:prstGeom prst="rect">
            <a:avLst/>
          </a:prstGeom>
        </p:spPr>
        <p:txBody>
          <a:bodyPr vert="horz" lIns="104287" tIns="52144" rIns="104287" bIns="52144" rtlCol="0" anchor="ctr">
            <a:normAutofit/>
          </a:bodyPr>
          <a:lstStyle/>
          <a:p>
            <a:r>
              <a:rPr lang="de-DE" dirty="0" smtClean="0"/>
              <a:t>Mastertitelformat bearbeiten</a:t>
            </a:r>
            <a:endParaRPr lang="de-DE" dirty="0"/>
          </a:p>
        </p:txBody>
      </p:sp>
      <p:pic>
        <p:nvPicPr>
          <p:cNvPr id="1026" name="Picture 2" descr="G:\PR\Logos\Fakultätslogos\April 11\Englisch\schwarz\LogoBWL-en_100k.jpg"/>
          <p:cNvPicPr>
            <a:picLocks noChangeAspect="1" noChangeArrowheads="1"/>
          </p:cNvPicPr>
          <p:nvPr userDrawn="1"/>
        </p:nvPicPr>
        <p:blipFill>
          <a:blip r:embed="rId12">
            <a:extLst>
              <a:ext uri="{28A0092B-C50C-407E-A947-70E740481C1C}">
                <a14:useLocalDpi xmlns="" xmlns:a14="http://schemas.microsoft.com/office/drawing/2010/main" val="0"/>
              </a:ext>
            </a:extLst>
          </a:blip>
          <a:srcRect/>
          <a:stretch>
            <a:fillRect/>
          </a:stretch>
        </p:blipFill>
        <p:spPr bwMode="auto">
          <a:xfrm>
            <a:off x="566113" y="7072277"/>
            <a:ext cx="2524442" cy="274025"/>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6" r:id="rId8"/>
    <p:sldLayoutId id="2147483657" r:id="rId9"/>
  </p:sldLayoutIdLst>
  <p:hf hdr="0" dt="0"/>
  <p:txStyles>
    <p:titleStyle>
      <a:lvl1pPr algn="ctr" defTabSz="521437" rtl="0" eaLnBrk="1" latinLnBrk="0" hangingPunct="1">
        <a:spcBef>
          <a:spcPct val="0"/>
        </a:spcBef>
        <a:buNone/>
        <a:defRPr sz="5000" kern="1200">
          <a:solidFill>
            <a:schemeClr val="bg1"/>
          </a:solidFill>
          <a:latin typeface="+mj-lt"/>
          <a:ea typeface="+mj-ea"/>
          <a:cs typeface="+mj-cs"/>
        </a:defRPr>
      </a:lvl1pPr>
    </p:titleStyle>
    <p:bodyStyle>
      <a:lvl1pPr marL="391077" indent="-391077" algn="l" defTabSz="521437" rtl="0" eaLnBrk="1" latinLnBrk="0" hangingPunct="1">
        <a:spcBef>
          <a:spcPct val="20000"/>
        </a:spcBef>
        <a:buFont typeface="Arial"/>
        <a:buChar char="•"/>
        <a:defRPr sz="20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20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0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0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0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florens.focke@gess.uni-mannheim.de" TargetMode="External"/><Relationship Id="rId7" Type="http://schemas.openxmlformats.org/officeDocument/2006/relationships/hyperlink" Target="mailto:ungeheuer@bwl.uni-mannheim.de" TargetMode="External"/><Relationship Id="rId2" Type="http://schemas.openxmlformats.org/officeDocument/2006/relationships/hyperlink" Target="http://intfin.bwl.uni-mannheim.de/" TargetMode="External"/><Relationship Id="rId1" Type="http://schemas.openxmlformats.org/officeDocument/2006/relationships/slideLayout" Target="../slideLayouts/slideLayout2.xml"/><Relationship Id="rId6" Type="http://schemas.openxmlformats.org/officeDocument/2006/relationships/hyperlink" Target="mailto:plesnevs@mail.uni-mannheim.de" TargetMode="External"/><Relationship Id="rId5" Type="http://schemas.openxmlformats.org/officeDocument/2006/relationships/hyperlink" Target="mailto:kunzmann@bwl.uni-mannheim.de" TargetMode="External"/><Relationship Id="rId4" Type="http://schemas.openxmlformats.org/officeDocument/2006/relationships/hyperlink" Target="mailto:jaroszek@bwl.uni-Mannheim.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19783" y="5510213"/>
            <a:ext cx="9649071" cy="1439564"/>
          </a:xfrm>
        </p:spPr>
        <p:txBody>
          <a:bodyPr>
            <a:normAutofit fontScale="70000" lnSpcReduction="20000"/>
          </a:bodyPr>
          <a:lstStyle/>
          <a:p>
            <a:r>
              <a:rPr lang="en-US" sz="2600" dirty="0" smtClean="0"/>
              <a:t>Chair of International Finance</a:t>
            </a:r>
          </a:p>
          <a:p>
            <a:r>
              <a:rPr lang="en-US" sz="5900" b="1" dirty="0" smtClean="0"/>
              <a:t>Master Thesis FSS 2015</a:t>
            </a:r>
          </a:p>
          <a:p>
            <a:r>
              <a:rPr lang="en-US" sz="2600" dirty="0" smtClean="0"/>
              <a:t>Stefan Ruenzi, </a:t>
            </a:r>
            <a:r>
              <a:rPr lang="en-US" sz="2600" dirty="0" err="1" smtClean="0"/>
              <a:t>Florens</a:t>
            </a:r>
            <a:r>
              <a:rPr lang="en-US" sz="2600" dirty="0" smtClean="0"/>
              <a:t> </a:t>
            </a:r>
            <a:r>
              <a:rPr lang="en-US" sz="2600" dirty="0" err="1" smtClean="0"/>
              <a:t>Focke</a:t>
            </a:r>
            <a:r>
              <a:rPr lang="en-US" sz="2600" dirty="0" smtClean="0"/>
              <a:t>, Lena </a:t>
            </a:r>
            <a:r>
              <a:rPr lang="en-US" sz="2600" dirty="0" err="1" smtClean="0"/>
              <a:t>Jaroszek</a:t>
            </a:r>
            <a:r>
              <a:rPr lang="en-US" sz="2600" dirty="0" smtClean="0"/>
              <a:t>, </a:t>
            </a:r>
            <a:r>
              <a:rPr lang="en-US" sz="2600" dirty="0" err="1" smtClean="0"/>
              <a:t>Anja</a:t>
            </a:r>
            <a:r>
              <a:rPr lang="en-US" sz="2600" dirty="0" smtClean="0"/>
              <a:t> </a:t>
            </a:r>
            <a:r>
              <a:rPr lang="en-US" sz="2600" dirty="0" err="1" smtClean="0"/>
              <a:t>Kunzmann</a:t>
            </a:r>
            <a:r>
              <a:rPr lang="en-US" sz="2600" dirty="0" smtClean="0"/>
              <a:t>, </a:t>
            </a:r>
            <a:r>
              <a:rPr lang="en-US" sz="2600" dirty="0" err="1" smtClean="0"/>
              <a:t>Pavel</a:t>
            </a:r>
            <a:r>
              <a:rPr lang="en-US" sz="2600" dirty="0" smtClean="0"/>
              <a:t> </a:t>
            </a:r>
            <a:r>
              <a:rPr lang="en-US" sz="2600" dirty="0" err="1" smtClean="0"/>
              <a:t>Lesnevski</a:t>
            </a:r>
            <a:r>
              <a:rPr lang="en-US" sz="2600" dirty="0" smtClean="0"/>
              <a:t>, Michael </a:t>
            </a:r>
            <a:r>
              <a:rPr lang="en-US" sz="2600" dirty="0" err="1" smtClean="0"/>
              <a:t>Ungeheuer</a:t>
            </a:r>
            <a:r>
              <a:rPr lang="en-US" sz="2600" dirty="0" smtClean="0"/>
              <a:t>, </a:t>
            </a:r>
            <a:endParaRPr lang="en-US" sz="2600" dirty="0"/>
          </a:p>
        </p:txBody>
      </p:sp>
    </p:spTree>
    <p:extLst>
      <p:ext uri="{BB962C8B-B14F-4D97-AF65-F5344CB8AC3E}">
        <p14:creationId xmlns="" xmlns:p14="http://schemas.microsoft.com/office/powerpoint/2010/main" val="3309220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R3: Investor Attention and the Pricing of Earnings News</a:t>
            </a:r>
            <a:endParaRPr lang="en-US" sz="2400" b="1" dirty="0"/>
          </a:p>
        </p:txBody>
      </p:sp>
      <p:sp>
        <p:nvSpPr>
          <p:cNvPr id="3" name="Content Placeholder 2"/>
          <p:cNvSpPr>
            <a:spLocks noGrp="1"/>
          </p:cNvSpPr>
          <p:nvPr>
            <p:ph idx="1"/>
          </p:nvPr>
        </p:nvSpPr>
        <p:spPr/>
        <p:txBody>
          <a:bodyPr>
            <a:normAutofit/>
          </a:bodyPr>
          <a:lstStyle/>
          <a:p>
            <a:r>
              <a:rPr lang="en-US" dirty="0" smtClean="0"/>
              <a:t>Advisor: Michael Ungeheuer</a:t>
            </a:r>
          </a:p>
          <a:p>
            <a:r>
              <a:rPr lang="en-US" dirty="0" smtClean="0"/>
              <a:t>Empirical topic</a:t>
            </a:r>
          </a:p>
          <a:p>
            <a:pPr marL="0" indent="0">
              <a:buNone/>
            </a:pPr>
            <a:endParaRPr lang="en-US" dirty="0" smtClean="0"/>
          </a:p>
          <a:p>
            <a:pPr marL="0" indent="0">
              <a:buNone/>
            </a:pPr>
            <a:r>
              <a:rPr lang="en-US" dirty="0" smtClean="0"/>
              <a:t>Motivation:</a:t>
            </a:r>
          </a:p>
          <a:p>
            <a:r>
              <a:rPr lang="en-US" dirty="0" smtClean="0"/>
              <a:t>Investor attention varies across stocks and time</a:t>
            </a:r>
          </a:p>
          <a:p>
            <a:r>
              <a:rPr lang="de-DE" dirty="0" smtClean="0"/>
              <a:t>It might increase or decrease mispricing</a:t>
            </a:r>
          </a:p>
          <a:p>
            <a:r>
              <a:rPr lang="de-DE" dirty="0" smtClean="0"/>
              <a:t>Evidence: more investor attention </a:t>
            </a:r>
            <a:r>
              <a:rPr lang="de-DE" dirty="0" smtClean="0">
                <a:sym typeface="Wingdings" panose="05000000000000000000" pitchFamily="2" charset="2"/>
              </a:rPr>
              <a:t> less </a:t>
            </a:r>
            <a:r>
              <a:rPr lang="de-DE" dirty="0" smtClean="0"/>
              <a:t>earnings </a:t>
            </a:r>
            <a:r>
              <a:rPr lang="de-DE" dirty="0"/>
              <a:t>momentum</a:t>
            </a:r>
            <a:endParaRPr lang="de-DE" dirty="0" smtClean="0"/>
          </a:p>
          <a:p>
            <a:r>
              <a:rPr lang="de-DE" dirty="0" smtClean="0"/>
              <a:t>Attention measures used in these studies unavailable for many stocks and years</a:t>
            </a:r>
            <a:endParaRPr lang="en-US" dirty="0" smtClean="0"/>
          </a:p>
          <a:p>
            <a:pPr marL="0" indent="0">
              <a:buNone/>
            </a:pPr>
            <a:endParaRPr lang="en-US" dirty="0" smtClean="0">
              <a:sym typeface="Wingdings" pitchFamily="2" charset="2"/>
            </a:endParaRPr>
          </a:p>
          <a:p>
            <a:pPr marL="0" indent="0">
              <a:buNone/>
            </a:pPr>
            <a:r>
              <a:rPr lang="en-US" dirty="0" smtClean="0"/>
              <a:t>Tasks: </a:t>
            </a:r>
          </a:p>
          <a:p>
            <a:r>
              <a:rPr lang="de-DE" dirty="0" smtClean="0"/>
              <a:t>Analyze the impact of investor attention on earnings momentum </a:t>
            </a:r>
          </a:p>
          <a:p>
            <a:r>
              <a:rPr lang="de-DE" dirty="0" smtClean="0"/>
              <a:t>Use a novel, broadly-available measure of attention: Wikipedia page views</a:t>
            </a:r>
            <a:endParaRPr lang="en-US" dirty="0" smtClean="0"/>
          </a:p>
          <a:p>
            <a:pPr marL="0" indent="0">
              <a:buNone/>
            </a:pPr>
            <a:endParaRPr lang="en-US" dirty="0" smtClean="0"/>
          </a:p>
          <a:p>
            <a:pPr marL="0" indent="0">
              <a:buNone/>
            </a:pPr>
            <a:r>
              <a:rPr lang="en-US" dirty="0" smtClean="0"/>
              <a:t>Data: U.S. (CRSP, </a:t>
            </a:r>
            <a:r>
              <a:rPr lang="en-US" dirty="0" err="1" smtClean="0"/>
              <a:t>Compustat</a:t>
            </a:r>
            <a:r>
              <a:rPr lang="en-US" dirty="0" smtClean="0"/>
              <a:t>, I/B/E/S) stock market data and Wikipedia page views</a:t>
            </a:r>
          </a:p>
          <a:p>
            <a:pPr marL="0" indent="0">
              <a:buNone/>
            </a:pPr>
            <a:r>
              <a:rPr lang="en-US" dirty="0" smtClean="0"/>
              <a:t>Requirements: Econometric analysis in </a:t>
            </a:r>
            <a:r>
              <a:rPr lang="en-US" dirty="0" err="1" smtClean="0"/>
              <a:t>Stata</a:t>
            </a:r>
            <a:r>
              <a:rPr lang="en-US" dirty="0" smtClean="0"/>
              <a:t> </a:t>
            </a:r>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10</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159695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R4: </a:t>
            </a:r>
            <a:r>
              <a:rPr lang="en-US" sz="2000" b="1" dirty="0"/>
              <a:t>An Investigation of Mutual Fund Performance Using the Most Recent Factor Models </a:t>
            </a:r>
            <a:r>
              <a:rPr lang="en-US" sz="2000" dirty="0"/>
              <a:t/>
            </a:r>
            <a:br>
              <a:rPr lang="en-US" sz="2000" dirty="0"/>
            </a:br>
            <a:endParaRPr lang="en-US" sz="2000" b="1" dirty="0"/>
          </a:p>
        </p:txBody>
      </p:sp>
      <p:sp>
        <p:nvSpPr>
          <p:cNvPr id="3" name="Content Placeholder 2"/>
          <p:cNvSpPr>
            <a:spLocks noGrp="1"/>
          </p:cNvSpPr>
          <p:nvPr>
            <p:ph idx="1"/>
          </p:nvPr>
        </p:nvSpPr>
        <p:spPr>
          <a:xfrm>
            <a:off x="549081" y="973114"/>
            <a:ext cx="9619774" cy="6036528"/>
          </a:xfrm>
        </p:spPr>
        <p:txBody>
          <a:bodyPr>
            <a:normAutofit fontScale="92500" lnSpcReduction="20000"/>
          </a:bodyPr>
          <a:lstStyle/>
          <a:p>
            <a:pPr marL="0" indent="0" algn="just">
              <a:buNone/>
            </a:pPr>
            <a:r>
              <a:rPr lang="en-US" b="1" dirty="0" smtClean="0"/>
              <a:t>Advisor: Pavel Lesnevski</a:t>
            </a:r>
          </a:p>
          <a:p>
            <a:pPr marL="0" indent="0" algn="just">
              <a:buNone/>
            </a:pPr>
            <a:r>
              <a:rPr lang="en-US" b="1" dirty="0" smtClean="0"/>
              <a:t>Empirical topic</a:t>
            </a:r>
            <a:endParaRPr lang="en-US" b="1" dirty="0"/>
          </a:p>
          <a:p>
            <a:pPr algn="just"/>
            <a:endParaRPr lang="en-US" dirty="0" smtClean="0"/>
          </a:p>
          <a:p>
            <a:pPr marL="0" indent="0" algn="just">
              <a:buNone/>
            </a:pPr>
            <a:r>
              <a:rPr lang="en-US" b="1" dirty="0"/>
              <a:t>Motivation:</a:t>
            </a:r>
          </a:p>
          <a:p>
            <a:pPr algn="just"/>
            <a:r>
              <a:rPr lang="en-US" dirty="0" smtClean="0"/>
              <a:t>Models by </a:t>
            </a:r>
            <a:r>
              <a:rPr lang="en-US" dirty="0" err="1" smtClean="0"/>
              <a:t>Hou</a:t>
            </a:r>
            <a:r>
              <a:rPr lang="en-US" dirty="0" smtClean="0"/>
              <a:t>, </a:t>
            </a:r>
            <a:r>
              <a:rPr lang="en-US" dirty="0" err="1" smtClean="0"/>
              <a:t>Xue</a:t>
            </a:r>
            <a:r>
              <a:rPr lang="en-US" dirty="0" smtClean="0"/>
              <a:t>, and Zhang (2014) and </a:t>
            </a:r>
            <a:r>
              <a:rPr lang="en-US" dirty="0" err="1" smtClean="0"/>
              <a:t>Fama</a:t>
            </a:r>
            <a:r>
              <a:rPr lang="en-US" dirty="0" smtClean="0"/>
              <a:t> and French (2014)</a:t>
            </a:r>
          </a:p>
          <a:p>
            <a:pPr lvl="1" algn="just"/>
            <a:r>
              <a:rPr lang="en-US" dirty="0" smtClean="0"/>
              <a:t>outperform the existing benchmark models .</a:t>
            </a:r>
          </a:p>
          <a:p>
            <a:pPr lvl="1" algn="just"/>
            <a:r>
              <a:rPr lang="en-US" dirty="0" smtClean="0"/>
              <a:t>good </a:t>
            </a:r>
            <a:r>
              <a:rPr lang="en-US" dirty="0"/>
              <a:t>candidates for becoming new workhorse benchmark models </a:t>
            </a:r>
            <a:r>
              <a:rPr lang="en-US" dirty="0" smtClean="0"/>
              <a:t>.</a:t>
            </a:r>
          </a:p>
          <a:p>
            <a:pPr lvl="1" algn="just"/>
            <a:r>
              <a:rPr lang="en-US" dirty="0" smtClean="0"/>
              <a:t>might change </a:t>
            </a:r>
            <a:r>
              <a:rPr lang="en-US" dirty="0"/>
              <a:t>estimation results and interpretation of many findings in the financial </a:t>
            </a:r>
            <a:r>
              <a:rPr lang="en-US" dirty="0" smtClean="0"/>
              <a:t>literature.</a:t>
            </a:r>
          </a:p>
          <a:p>
            <a:pPr algn="just"/>
            <a:r>
              <a:rPr lang="en-US" dirty="0" err="1" smtClean="0"/>
              <a:t>Xue</a:t>
            </a:r>
            <a:r>
              <a:rPr lang="en-US" dirty="0" smtClean="0"/>
              <a:t> </a:t>
            </a:r>
            <a:r>
              <a:rPr lang="en-US" dirty="0"/>
              <a:t>(2012) applies the q-factor model from </a:t>
            </a:r>
            <a:r>
              <a:rPr lang="en-US" dirty="0" err="1"/>
              <a:t>Hou</a:t>
            </a:r>
            <a:r>
              <a:rPr lang="en-US" dirty="0"/>
              <a:t>, </a:t>
            </a:r>
            <a:r>
              <a:rPr lang="en-US" dirty="0" err="1"/>
              <a:t>Xue</a:t>
            </a:r>
            <a:r>
              <a:rPr lang="en-US" dirty="0"/>
              <a:t>, and Zhang (2014</a:t>
            </a:r>
            <a:r>
              <a:rPr lang="en-US" dirty="0" smtClean="0"/>
              <a:t>) and </a:t>
            </a:r>
          </a:p>
          <a:p>
            <a:pPr lvl="1" algn="just"/>
            <a:r>
              <a:rPr lang="en-US" dirty="0" smtClean="0"/>
              <a:t>finds that funds</a:t>
            </a:r>
            <a:r>
              <a:rPr lang="en-US" dirty="0"/>
              <a:t>’ risk-adjusted </a:t>
            </a:r>
            <a:r>
              <a:rPr lang="en-US" dirty="0" smtClean="0"/>
              <a:t>performance </a:t>
            </a:r>
            <a:r>
              <a:rPr lang="en-US" dirty="0"/>
              <a:t>changes </a:t>
            </a:r>
            <a:r>
              <a:rPr lang="en-US" dirty="0" smtClean="0"/>
              <a:t>significantly.</a:t>
            </a:r>
          </a:p>
          <a:p>
            <a:pPr lvl="1" algn="just"/>
            <a:r>
              <a:rPr lang="en-US" dirty="0"/>
              <a:t>q</a:t>
            </a:r>
            <a:r>
              <a:rPr lang="en-US" dirty="0" smtClean="0"/>
              <a:t>uestions existing measures of manager’s skill.</a:t>
            </a:r>
          </a:p>
          <a:p>
            <a:pPr marL="0" indent="0" algn="just">
              <a:buNone/>
            </a:pPr>
            <a:r>
              <a:rPr lang="en-US" b="1" dirty="0" smtClean="0"/>
              <a:t>Goal:</a:t>
            </a:r>
            <a:endParaRPr lang="en-US" b="1" dirty="0"/>
          </a:p>
          <a:p>
            <a:pPr lvl="0" algn="just"/>
            <a:r>
              <a:rPr lang="en-US" dirty="0" smtClean="0">
                <a:solidFill>
                  <a:prstClr val="black"/>
                </a:solidFill>
              </a:rPr>
              <a:t>Replicate </a:t>
            </a:r>
            <a:r>
              <a:rPr lang="en-US" dirty="0" err="1" smtClean="0">
                <a:solidFill>
                  <a:prstClr val="black"/>
                </a:solidFill>
              </a:rPr>
              <a:t>Xue</a:t>
            </a:r>
            <a:r>
              <a:rPr lang="en-US" dirty="0" smtClean="0">
                <a:solidFill>
                  <a:prstClr val="black"/>
                </a:solidFill>
              </a:rPr>
              <a:t> (2012).</a:t>
            </a:r>
            <a:endParaRPr lang="en-US" dirty="0"/>
          </a:p>
          <a:p>
            <a:pPr algn="just"/>
            <a:r>
              <a:rPr lang="en-US" dirty="0" smtClean="0">
                <a:solidFill>
                  <a:prstClr val="black"/>
                </a:solidFill>
              </a:rPr>
              <a:t>Use an alternative model of </a:t>
            </a:r>
            <a:r>
              <a:rPr lang="en-US" dirty="0" err="1"/>
              <a:t>Fama</a:t>
            </a:r>
            <a:r>
              <a:rPr lang="en-US" dirty="0"/>
              <a:t> and French (2014</a:t>
            </a:r>
            <a:r>
              <a:rPr lang="en-US" dirty="0" smtClean="0"/>
              <a:t>).</a:t>
            </a:r>
            <a:endParaRPr lang="en-US" dirty="0"/>
          </a:p>
          <a:p>
            <a:pPr lvl="0" algn="just"/>
            <a:r>
              <a:rPr lang="en-US" dirty="0" smtClean="0">
                <a:solidFill>
                  <a:prstClr val="black"/>
                </a:solidFill>
              </a:rPr>
              <a:t>Test  skill measures published in the literature.</a:t>
            </a:r>
            <a:endParaRPr lang="en-US" dirty="0">
              <a:solidFill>
                <a:prstClr val="black"/>
              </a:solidFill>
            </a:endParaRPr>
          </a:p>
          <a:p>
            <a:pPr marL="0" indent="0" algn="just">
              <a:buNone/>
            </a:pPr>
            <a:r>
              <a:rPr lang="en-US" b="1" dirty="0" smtClean="0"/>
              <a:t>Data</a:t>
            </a:r>
            <a:r>
              <a:rPr lang="en-US" b="1" dirty="0"/>
              <a:t>: </a:t>
            </a:r>
            <a:r>
              <a:rPr lang="en-US" dirty="0"/>
              <a:t>D</a:t>
            </a:r>
            <a:r>
              <a:rPr lang="en-US" dirty="0" smtClean="0"/>
              <a:t>atasets </a:t>
            </a:r>
            <a:r>
              <a:rPr lang="en-US" dirty="0"/>
              <a:t>from WRDS (available at the University of Mannheim</a:t>
            </a:r>
            <a:r>
              <a:rPr lang="en-US" dirty="0" smtClean="0"/>
              <a:t>). </a:t>
            </a:r>
            <a:r>
              <a:rPr lang="en-US" dirty="0"/>
              <a:t>The dataset on mutual fund holdings will be provided</a:t>
            </a:r>
            <a:r>
              <a:rPr lang="en-US" dirty="0" smtClean="0"/>
              <a:t>.</a:t>
            </a:r>
          </a:p>
          <a:p>
            <a:pPr marL="0" indent="0" algn="just">
              <a:buNone/>
            </a:pPr>
            <a:r>
              <a:rPr lang="en-US" b="1" dirty="0" smtClean="0"/>
              <a:t>Requirements: </a:t>
            </a:r>
            <a:r>
              <a:rPr lang="en-US" dirty="0" smtClean="0"/>
              <a:t>Knowledge and/or willingness to acquire knowledge in portfolio management. Experience in Stata.</a:t>
            </a:r>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11</a:t>
            </a:fld>
            <a:endParaRPr lang="en-US" noProof="0" dirty="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240356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R5: </a:t>
            </a:r>
            <a:r>
              <a:rPr lang="en-US" sz="2000" b="1" dirty="0"/>
              <a:t>The Role of Analyst Coverage in Market Efficiency and Performance of Mutual Funds </a:t>
            </a:r>
          </a:p>
        </p:txBody>
      </p:sp>
      <p:sp>
        <p:nvSpPr>
          <p:cNvPr id="3" name="Content Placeholder 2"/>
          <p:cNvSpPr>
            <a:spLocks noGrp="1"/>
          </p:cNvSpPr>
          <p:nvPr>
            <p:ph idx="1"/>
          </p:nvPr>
        </p:nvSpPr>
        <p:spPr>
          <a:xfrm>
            <a:off x="549081" y="973113"/>
            <a:ext cx="9619774" cy="6192687"/>
          </a:xfrm>
        </p:spPr>
        <p:txBody>
          <a:bodyPr>
            <a:normAutofit fontScale="92500" lnSpcReduction="10000"/>
          </a:bodyPr>
          <a:lstStyle/>
          <a:p>
            <a:pPr marL="0" indent="0" algn="just">
              <a:buNone/>
            </a:pPr>
            <a:r>
              <a:rPr lang="en-US" b="1" dirty="0" smtClean="0"/>
              <a:t>Advisor: Pavel Lesnevski</a:t>
            </a:r>
          </a:p>
          <a:p>
            <a:pPr marL="0" indent="0" algn="just">
              <a:buNone/>
            </a:pPr>
            <a:r>
              <a:rPr lang="en-US" b="1" dirty="0" smtClean="0"/>
              <a:t>Empirical topic</a:t>
            </a:r>
            <a:endParaRPr lang="en-US" b="1" dirty="0"/>
          </a:p>
          <a:p>
            <a:pPr algn="just"/>
            <a:endParaRPr lang="en-US" dirty="0" smtClean="0"/>
          </a:p>
          <a:p>
            <a:pPr marL="0" indent="0" algn="just">
              <a:buNone/>
            </a:pPr>
            <a:r>
              <a:rPr lang="en-US" b="1" dirty="0"/>
              <a:t>Motivation:</a:t>
            </a:r>
          </a:p>
          <a:p>
            <a:pPr algn="just"/>
            <a:r>
              <a:rPr lang="en-US" dirty="0" smtClean="0"/>
              <a:t>Investors </a:t>
            </a:r>
            <a:r>
              <a:rPr lang="en-US" dirty="0"/>
              <a:t>should be compensated for eliminating </a:t>
            </a:r>
            <a:r>
              <a:rPr lang="en-US" dirty="0" err="1"/>
              <a:t>misvaluation</a:t>
            </a:r>
            <a:r>
              <a:rPr lang="en-US" dirty="0"/>
              <a:t> with gains that are larger </a:t>
            </a:r>
            <a:r>
              <a:rPr lang="en-US" dirty="0" smtClean="0"/>
              <a:t>than </a:t>
            </a:r>
            <a:r>
              <a:rPr lang="en-US" dirty="0"/>
              <a:t>the costs of obtaining </a:t>
            </a:r>
            <a:r>
              <a:rPr lang="en-US" dirty="0" smtClean="0"/>
              <a:t>information</a:t>
            </a:r>
            <a:r>
              <a:rPr lang="en-US" dirty="0"/>
              <a:t> </a:t>
            </a:r>
            <a:r>
              <a:rPr lang="en-US" dirty="0" smtClean="0"/>
              <a:t>(Grossman </a:t>
            </a:r>
            <a:r>
              <a:rPr lang="en-US" dirty="0"/>
              <a:t>and </a:t>
            </a:r>
            <a:r>
              <a:rPr lang="en-US" dirty="0" err="1"/>
              <a:t>Stiglitz</a:t>
            </a:r>
            <a:r>
              <a:rPr lang="en-US" dirty="0"/>
              <a:t> (1980</a:t>
            </a:r>
            <a:r>
              <a:rPr lang="en-US" dirty="0" smtClean="0"/>
              <a:t>)). </a:t>
            </a:r>
            <a:r>
              <a:rPr lang="en-US" dirty="0" smtClean="0">
                <a:sym typeface="Wingdings" panose="05000000000000000000" pitchFamily="2" charset="2"/>
              </a:rPr>
              <a:t> </a:t>
            </a:r>
            <a:r>
              <a:rPr lang="en-US" dirty="0" smtClean="0"/>
              <a:t>Informed </a:t>
            </a:r>
            <a:r>
              <a:rPr lang="en-US" dirty="0"/>
              <a:t>investors should earn higher returns in stocks that are difficult to evaluate</a:t>
            </a:r>
            <a:r>
              <a:rPr lang="en-US" dirty="0" smtClean="0"/>
              <a:t>.</a:t>
            </a:r>
          </a:p>
          <a:p>
            <a:pPr algn="just"/>
            <a:r>
              <a:rPr lang="en-US" dirty="0"/>
              <a:t>Schultz (2010) finds evidences in favor of this </a:t>
            </a:r>
            <a:r>
              <a:rPr lang="en-US" dirty="0" smtClean="0"/>
              <a:t>hypothesis.</a:t>
            </a:r>
          </a:p>
          <a:p>
            <a:pPr algn="just"/>
            <a:r>
              <a:rPr lang="en-US" dirty="0" smtClean="0"/>
              <a:t>But he does not consider </a:t>
            </a:r>
            <a:r>
              <a:rPr lang="en-US" dirty="0"/>
              <a:t>sell-side analysts </a:t>
            </a:r>
            <a:r>
              <a:rPr lang="en-US" dirty="0" smtClean="0"/>
              <a:t> (play </a:t>
            </a:r>
            <a:r>
              <a:rPr lang="en-US" dirty="0"/>
              <a:t>an important role in the dissemination of information about the </a:t>
            </a:r>
            <a:r>
              <a:rPr lang="en-US" dirty="0" smtClean="0"/>
              <a:t>firms).</a:t>
            </a:r>
          </a:p>
          <a:p>
            <a:pPr marL="0" indent="0" algn="just">
              <a:buNone/>
            </a:pPr>
            <a:r>
              <a:rPr lang="en-US" b="1" dirty="0" smtClean="0"/>
              <a:t>Goal:</a:t>
            </a:r>
            <a:endParaRPr lang="en-US" b="1" dirty="0"/>
          </a:p>
          <a:p>
            <a:pPr lvl="0" algn="just"/>
            <a:r>
              <a:rPr lang="en-US" dirty="0" smtClean="0">
                <a:solidFill>
                  <a:prstClr val="black"/>
                </a:solidFill>
              </a:rPr>
              <a:t>Replicate </a:t>
            </a:r>
            <a:r>
              <a:rPr lang="en-US" dirty="0"/>
              <a:t>Schultz (2010</a:t>
            </a:r>
            <a:r>
              <a:rPr lang="en-US" dirty="0" smtClean="0"/>
              <a:t>).</a:t>
            </a:r>
          </a:p>
          <a:p>
            <a:pPr lvl="0" algn="just"/>
            <a:r>
              <a:rPr lang="en-US" dirty="0"/>
              <a:t>E</a:t>
            </a:r>
            <a:r>
              <a:rPr lang="en-US" dirty="0" smtClean="0"/>
              <a:t>xtend his </a:t>
            </a:r>
            <a:r>
              <a:rPr lang="en-US" dirty="0"/>
              <a:t>results by introducing analyst coverage </a:t>
            </a:r>
            <a:r>
              <a:rPr lang="en-US" dirty="0" smtClean="0"/>
              <a:t>.</a:t>
            </a:r>
          </a:p>
          <a:p>
            <a:pPr lvl="0" algn="just"/>
            <a:r>
              <a:rPr lang="en-US" dirty="0" smtClean="0">
                <a:solidFill>
                  <a:prstClr val="black"/>
                </a:solidFill>
              </a:rPr>
              <a:t>Test the implications using the quasi-natural experiment of change in analyst coverage from </a:t>
            </a:r>
            <a:r>
              <a:rPr lang="en-US" dirty="0"/>
              <a:t>Kelly and </a:t>
            </a:r>
            <a:r>
              <a:rPr lang="en-US" dirty="0" err="1"/>
              <a:t>Ljungqvist</a:t>
            </a:r>
            <a:r>
              <a:rPr lang="en-US" dirty="0"/>
              <a:t> (2012</a:t>
            </a:r>
            <a:r>
              <a:rPr lang="en-US" dirty="0" smtClean="0"/>
              <a:t>)</a:t>
            </a:r>
            <a:r>
              <a:rPr lang="en-US" dirty="0">
                <a:solidFill>
                  <a:prstClr val="black"/>
                </a:solidFill>
              </a:rPr>
              <a:t>.</a:t>
            </a:r>
            <a:endParaRPr lang="en-US" dirty="0" smtClean="0">
              <a:solidFill>
                <a:prstClr val="black"/>
              </a:solidFill>
            </a:endParaRPr>
          </a:p>
          <a:p>
            <a:pPr marL="0" lvl="0" indent="0" algn="just">
              <a:buNone/>
            </a:pPr>
            <a:r>
              <a:rPr lang="en-US" b="1" dirty="0" smtClean="0"/>
              <a:t>Data</a:t>
            </a:r>
            <a:r>
              <a:rPr lang="en-US" b="1" dirty="0"/>
              <a:t>: </a:t>
            </a:r>
            <a:r>
              <a:rPr lang="en-US" dirty="0"/>
              <a:t>D</a:t>
            </a:r>
            <a:r>
              <a:rPr lang="en-US" dirty="0" smtClean="0"/>
              <a:t>atasets </a:t>
            </a:r>
            <a:r>
              <a:rPr lang="en-US" dirty="0"/>
              <a:t>from WRDS (available at the University of Mannheim</a:t>
            </a:r>
            <a:r>
              <a:rPr lang="en-US" dirty="0" smtClean="0"/>
              <a:t>). </a:t>
            </a:r>
            <a:r>
              <a:rPr lang="en-US" dirty="0"/>
              <a:t>The dataset on mutual fund holdings will be provided</a:t>
            </a:r>
            <a:r>
              <a:rPr lang="en-US" dirty="0" smtClean="0"/>
              <a:t>.</a:t>
            </a:r>
            <a:r>
              <a:rPr lang="en-US" dirty="0">
                <a:solidFill>
                  <a:prstClr val="black"/>
                </a:solidFill>
              </a:rPr>
              <a:t> </a:t>
            </a:r>
            <a:r>
              <a:rPr lang="en-US" dirty="0" smtClean="0">
                <a:solidFill>
                  <a:prstClr val="black"/>
                </a:solidFill>
              </a:rPr>
              <a:t>The dataset on brokerage closures from </a:t>
            </a:r>
            <a:r>
              <a:rPr lang="en-US" dirty="0"/>
              <a:t>Kelly and </a:t>
            </a:r>
            <a:r>
              <a:rPr lang="en-US" dirty="0" err="1"/>
              <a:t>Ljungqvist</a:t>
            </a:r>
            <a:r>
              <a:rPr lang="en-US" dirty="0"/>
              <a:t> (2012</a:t>
            </a:r>
            <a:r>
              <a:rPr lang="en-US" dirty="0" smtClean="0"/>
              <a:t>) should be constructed by the candidate.</a:t>
            </a:r>
          </a:p>
          <a:p>
            <a:pPr marL="0" indent="0" algn="just">
              <a:buNone/>
            </a:pPr>
            <a:r>
              <a:rPr lang="en-US" b="1" dirty="0" smtClean="0"/>
              <a:t>Requirements: </a:t>
            </a:r>
            <a:r>
              <a:rPr lang="en-US" dirty="0" smtClean="0"/>
              <a:t>Knowledge and/or willingness to acquire knowledge in portfolio management. Experience in Stata.</a:t>
            </a:r>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12</a:t>
            </a:fld>
            <a:endParaRPr lang="en-US" noProof="0" dirty="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1454877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R6: Improving credit card decisions by fostering self-control</a:t>
            </a:r>
            <a:endParaRPr lang="en-US" sz="2400" b="1" dirty="0"/>
          </a:p>
        </p:txBody>
      </p:sp>
      <p:sp>
        <p:nvSpPr>
          <p:cNvPr id="3" name="Content Placeholder 2"/>
          <p:cNvSpPr>
            <a:spLocks noGrp="1"/>
          </p:cNvSpPr>
          <p:nvPr>
            <p:ph idx="1"/>
          </p:nvPr>
        </p:nvSpPr>
        <p:spPr/>
        <p:txBody>
          <a:bodyPr>
            <a:normAutofit fontScale="92500" lnSpcReduction="20000"/>
          </a:bodyPr>
          <a:lstStyle/>
          <a:p>
            <a:r>
              <a:rPr lang="en-US" dirty="0" smtClean="0"/>
              <a:t>Advisor: Lena </a:t>
            </a:r>
            <a:r>
              <a:rPr lang="en-US" dirty="0" err="1" smtClean="0"/>
              <a:t>Jaroszek</a:t>
            </a:r>
            <a:endParaRPr lang="en-US" dirty="0" smtClean="0"/>
          </a:p>
          <a:p>
            <a:r>
              <a:rPr lang="en-US" dirty="0" smtClean="0"/>
              <a:t>Experimental topic</a:t>
            </a:r>
            <a:endParaRPr lang="en-US" dirty="0"/>
          </a:p>
          <a:p>
            <a:endParaRPr lang="en-US" dirty="0" smtClean="0"/>
          </a:p>
          <a:p>
            <a:pPr marL="0" indent="0">
              <a:buNone/>
            </a:pPr>
            <a:r>
              <a:rPr lang="en-US" dirty="0"/>
              <a:t>Motivation:</a:t>
            </a:r>
          </a:p>
          <a:p>
            <a:r>
              <a:rPr lang="en-US" dirty="0"/>
              <a:t>Americans are borrowing more than they are </a:t>
            </a:r>
            <a:r>
              <a:rPr lang="en-US" dirty="0" smtClean="0"/>
              <a:t>saving</a:t>
            </a:r>
            <a:r>
              <a:rPr lang="en-US" dirty="0"/>
              <a:t> </a:t>
            </a:r>
            <a:r>
              <a:rPr lang="en-US" dirty="0" smtClean="0"/>
              <a:t>and they are more likely to participate </a:t>
            </a:r>
            <a:r>
              <a:rPr lang="en-US" dirty="0"/>
              <a:t>in the credit card market </a:t>
            </a:r>
            <a:r>
              <a:rPr lang="en-US" dirty="0" smtClean="0"/>
              <a:t>than </a:t>
            </a:r>
            <a:r>
              <a:rPr lang="en-US" dirty="0"/>
              <a:t>to hold public equity</a:t>
            </a:r>
            <a:r>
              <a:rPr lang="en-US" dirty="0" smtClean="0"/>
              <a:t>. </a:t>
            </a:r>
          </a:p>
          <a:p>
            <a:r>
              <a:rPr lang="en-US" dirty="0"/>
              <a:t>Outstanding credit card debt amounts to around $800 billion and according to </a:t>
            </a:r>
            <a:r>
              <a:rPr lang="en-US" dirty="0" err="1"/>
              <a:t>Zinman</a:t>
            </a:r>
            <a:r>
              <a:rPr lang="en-US" dirty="0"/>
              <a:t> (2014) finance charges and fees amount to roughly $120-$150 billion.</a:t>
            </a:r>
            <a:endParaRPr lang="en-US" dirty="0" smtClean="0"/>
          </a:p>
          <a:p>
            <a:r>
              <a:rPr lang="en-US" dirty="0" smtClean="0"/>
              <a:t>Individuals </a:t>
            </a:r>
            <a:r>
              <a:rPr lang="en-US" dirty="0"/>
              <a:t>with low self-control are likely to </a:t>
            </a:r>
            <a:r>
              <a:rPr lang="en-US" dirty="0" err="1"/>
              <a:t>overborrow</a:t>
            </a:r>
            <a:r>
              <a:rPr lang="en-US" dirty="0"/>
              <a:t> (</a:t>
            </a:r>
            <a:r>
              <a:rPr lang="en-US" dirty="0" err="1"/>
              <a:t>Heidhues</a:t>
            </a:r>
            <a:r>
              <a:rPr lang="en-US" dirty="0"/>
              <a:t>, </a:t>
            </a:r>
            <a:r>
              <a:rPr lang="en-US" dirty="0" err="1"/>
              <a:t>Kösezegi</a:t>
            </a:r>
            <a:r>
              <a:rPr lang="en-US" dirty="0"/>
              <a:t> 2010</a:t>
            </a:r>
            <a:r>
              <a:rPr lang="en-US" dirty="0" smtClean="0"/>
              <a:t>).</a:t>
            </a:r>
          </a:p>
          <a:p>
            <a:pPr marL="0" indent="0">
              <a:buNone/>
            </a:pPr>
            <a:endParaRPr lang="en-US" dirty="0"/>
          </a:p>
          <a:p>
            <a:pPr marL="0" indent="0">
              <a:buNone/>
            </a:pPr>
            <a:r>
              <a:rPr lang="en-US" dirty="0"/>
              <a:t>Research Question:</a:t>
            </a:r>
          </a:p>
          <a:p>
            <a:pPr lvl="0"/>
            <a:r>
              <a:rPr lang="en-US" dirty="0" smtClean="0">
                <a:solidFill>
                  <a:prstClr val="black"/>
                </a:solidFill>
              </a:rPr>
              <a:t>Is it possible to increase consumers</a:t>
            </a:r>
            <a:r>
              <a:rPr lang="en-US" dirty="0">
                <a:solidFill>
                  <a:prstClr val="black"/>
                </a:solidFill>
              </a:rPr>
              <a:t>’ awareness about time-inconsistency in their preferences and/or help them to correctly assess the degree of low future </a:t>
            </a:r>
            <a:r>
              <a:rPr lang="en-US" dirty="0" smtClean="0">
                <a:solidFill>
                  <a:prstClr val="black"/>
                </a:solidFill>
              </a:rPr>
              <a:t>self-control</a:t>
            </a:r>
            <a:r>
              <a:rPr lang="en-US" dirty="0">
                <a:solidFill>
                  <a:prstClr val="black"/>
                </a:solidFill>
              </a:rPr>
              <a:t>?</a:t>
            </a:r>
            <a:endParaRPr lang="en-US" dirty="0" smtClean="0">
              <a:solidFill>
                <a:prstClr val="black"/>
              </a:solidFill>
            </a:endParaRPr>
          </a:p>
          <a:p>
            <a:pPr lvl="0"/>
            <a:r>
              <a:rPr lang="en-US" dirty="0" smtClean="0"/>
              <a:t>Do changed self-assessments impact credit decisions?</a:t>
            </a:r>
          </a:p>
          <a:p>
            <a:pPr lvl="0">
              <a:buNone/>
            </a:pPr>
            <a:endParaRPr lang="en-US" dirty="0">
              <a:solidFill>
                <a:prstClr val="black"/>
              </a:solidFill>
            </a:endParaRPr>
          </a:p>
          <a:p>
            <a:pPr marL="0" indent="0">
              <a:buNone/>
            </a:pPr>
            <a:endParaRPr lang="en-US" dirty="0"/>
          </a:p>
          <a:p>
            <a:pPr marL="0" indent="0">
              <a:buNone/>
            </a:pPr>
            <a:r>
              <a:rPr lang="en-US" dirty="0" smtClean="0"/>
              <a:t>Set up: Experimental study (online experiment). </a:t>
            </a:r>
            <a:endParaRPr lang="en-US" dirty="0"/>
          </a:p>
          <a:p>
            <a:pPr marL="0" indent="0">
              <a:buNone/>
            </a:pPr>
            <a:r>
              <a:rPr lang="en-US" dirty="0"/>
              <a:t>Requirements</a:t>
            </a:r>
            <a:r>
              <a:rPr lang="en-US" dirty="0" smtClean="0"/>
              <a:t>: Knowledge and/or willingness to acquire knowledge about </a:t>
            </a:r>
            <a:r>
              <a:rPr lang="en-US" dirty="0"/>
              <a:t>design, setup and conduction </a:t>
            </a:r>
            <a:r>
              <a:rPr lang="en-US" dirty="0" smtClean="0"/>
              <a:t>of an online experiment. Willingness </a:t>
            </a:r>
            <a:r>
              <a:rPr lang="en-US" dirty="0"/>
              <a:t>to </a:t>
            </a:r>
            <a:r>
              <a:rPr lang="en-US" dirty="0" smtClean="0"/>
              <a:t>understand microeconomic </a:t>
            </a:r>
            <a:r>
              <a:rPr lang="en-US" dirty="0"/>
              <a:t>theory models </a:t>
            </a:r>
            <a:r>
              <a:rPr lang="en-US" dirty="0" smtClean="0"/>
              <a:t>and to </a:t>
            </a:r>
            <a:r>
              <a:rPr lang="en-US" smtClean="0"/>
              <a:t>apply econometric models.</a:t>
            </a:r>
            <a:endParaRPr lang="en-US" dirty="0" smtClean="0"/>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13</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p14="http://schemas.microsoft.com/office/powerpoint/2010/main" xmlns="" val="240356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R7: How does the media report on earnings announcements? An empirical analysis. </a:t>
            </a:r>
            <a:endParaRPr lang="en-US" sz="2400" b="1" dirty="0"/>
          </a:p>
        </p:txBody>
      </p:sp>
      <p:sp>
        <p:nvSpPr>
          <p:cNvPr id="3" name="Content Placeholder 2"/>
          <p:cNvSpPr>
            <a:spLocks noGrp="1"/>
          </p:cNvSpPr>
          <p:nvPr>
            <p:ph idx="1"/>
          </p:nvPr>
        </p:nvSpPr>
        <p:spPr/>
        <p:txBody>
          <a:bodyPr>
            <a:normAutofit fontScale="92500" lnSpcReduction="10000"/>
          </a:bodyPr>
          <a:lstStyle/>
          <a:p>
            <a:r>
              <a:rPr lang="en-US" dirty="0" smtClean="0"/>
              <a:t>Advisor: </a:t>
            </a:r>
            <a:r>
              <a:rPr lang="en-US" dirty="0" err="1" smtClean="0"/>
              <a:t>Florens</a:t>
            </a:r>
            <a:r>
              <a:rPr lang="en-US" dirty="0" smtClean="0"/>
              <a:t> </a:t>
            </a:r>
            <a:r>
              <a:rPr lang="en-US" dirty="0" err="1" smtClean="0"/>
              <a:t>Focke</a:t>
            </a:r>
            <a:endParaRPr lang="en-US" dirty="0" smtClean="0"/>
          </a:p>
          <a:p>
            <a:r>
              <a:rPr lang="en-US" dirty="0" smtClean="0"/>
              <a:t>Empirical topic</a:t>
            </a:r>
            <a:endParaRPr lang="en-US" dirty="0"/>
          </a:p>
          <a:p>
            <a:endParaRPr lang="en-US" dirty="0" smtClean="0"/>
          </a:p>
          <a:p>
            <a:pPr marL="0" indent="0">
              <a:buNone/>
            </a:pPr>
            <a:r>
              <a:rPr lang="en-US" dirty="0"/>
              <a:t>Motivation:</a:t>
            </a:r>
          </a:p>
          <a:p>
            <a:r>
              <a:rPr lang="en-US" dirty="0" smtClean="0"/>
              <a:t>The media are an important information source for investors and consumers. </a:t>
            </a:r>
          </a:p>
          <a:p>
            <a:r>
              <a:rPr lang="en-US" dirty="0" smtClean="0"/>
              <a:t>A frequently made claim is that the media tends to sensationalize news. This could occur either by "hyping" good news, or by emphasizing negative news. </a:t>
            </a:r>
          </a:p>
          <a:p>
            <a:r>
              <a:rPr lang="en-US" dirty="0" err="1" smtClean="0"/>
              <a:t>García</a:t>
            </a:r>
            <a:r>
              <a:rPr lang="en-US" dirty="0" smtClean="0"/>
              <a:t> (2014) analyzes the content of particular columns from the New York Times and the Wall Street Journal in relation to prior day Dow Jones Industrial Average returns.</a:t>
            </a:r>
          </a:p>
          <a:p>
            <a:endParaRPr lang="en-US" dirty="0"/>
          </a:p>
          <a:p>
            <a:pPr marL="0" indent="0">
              <a:buNone/>
            </a:pPr>
            <a:r>
              <a:rPr lang="en-US" dirty="0"/>
              <a:t>Research Question:</a:t>
            </a:r>
          </a:p>
          <a:p>
            <a:pPr lvl="0"/>
            <a:r>
              <a:rPr lang="en-US" dirty="0" smtClean="0">
                <a:solidFill>
                  <a:prstClr val="black"/>
                </a:solidFill>
              </a:rPr>
              <a:t>How does the media report on earnings announcements?</a:t>
            </a:r>
          </a:p>
          <a:p>
            <a:pPr lvl="0"/>
            <a:r>
              <a:rPr lang="en-US" dirty="0" smtClean="0"/>
              <a:t>In particular, what is the relationship between the content of earnings announcements and subsequent media coverage?</a:t>
            </a:r>
          </a:p>
          <a:p>
            <a:pPr marL="0" indent="0">
              <a:buNone/>
            </a:pPr>
            <a:endParaRPr lang="en-US" dirty="0"/>
          </a:p>
          <a:p>
            <a:pPr marL="0" indent="0">
              <a:buNone/>
            </a:pPr>
            <a:r>
              <a:rPr lang="en-US" dirty="0"/>
              <a:t>Data: </a:t>
            </a:r>
            <a:r>
              <a:rPr lang="en-US" dirty="0" smtClean="0"/>
              <a:t>Media and firm-level data (access provided). </a:t>
            </a:r>
            <a:endParaRPr lang="en-US" dirty="0"/>
          </a:p>
          <a:p>
            <a:pPr marL="0" indent="0">
              <a:buNone/>
            </a:pPr>
            <a:r>
              <a:rPr lang="en-US" dirty="0"/>
              <a:t>Requirements</a:t>
            </a:r>
            <a:r>
              <a:rPr lang="en-US" dirty="0" smtClean="0"/>
              <a:t>: Knowledge and/or willingness to acquire knowledge about textual analysis. Knowledge on </a:t>
            </a:r>
            <a:r>
              <a:rPr lang="en-US" dirty="0" err="1" smtClean="0"/>
              <a:t>Stata</a:t>
            </a:r>
            <a:r>
              <a:rPr lang="en-US" dirty="0" smtClean="0"/>
              <a:t>.</a:t>
            </a:r>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14</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2744613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R8: How does the media report on macroeconomic announcements? An empirical  analysis. </a:t>
            </a:r>
            <a:endParaRPr lang="en-US" sz="2400" b="1" dirty="0"/>
          </a:p>
        </p:txBody>
      </p:sp>
      <p:sp>
        <p:nvSpPr>
          <p:cNvPr id="3" name="Content Placeholder 2"/>
          <p:cNvSpPr>
            <a:spLocks noGrp="1"/>
          </p:cNvSpPr>
          <p:nvPr>
            <p:ph idx="1"/>
          </p:nvPr>
        </p:nvSpPr>
        <p:spPr/>
        <p:txBody>
          <a:bodyPr>
            <a:normAutofit fontScale="92500" lnSpcReduction="20000"/>
          </a:bodyPr>
          <a:lstStyle/>
          <a:p>
            <a:r>
              <a:rPr lang="en-US" dirty="0" smtClean="0"/>
              <a:t>Advisor: </a:t>
            </a:r>
            <a:r>
              <a:rPr lang="en-US" dirty="0" err="1" smtClean="0"/>
              <a:t>Florens</a:t>
            </a:r>
            <a:r>
              <a:rPr lang="en-US" dirty="0" smtClean="0"/>
              <a:t> </a:t>
            </a:r>
            <a:r>
              <a:rPr lang="en-US" dirty="0" err="1" smtClean="0"/>
              <a:t>Focke</a:t>
            </a:r>
            <a:endParaRPr lang="en-US" dirty="0" smtClean="0"/>
          </a:p>
          <a:p>
            <a:r>
              <a:rPr lang="en-US" dirty="0" smtClean="0"/>
              <a:t>Empirical topic</a:t>
            </a:r>
            <a:endParaRPr lang="en-US" dirty="0"/>
          </a:p>
          <a:p>
            <a:endParaRPr lang="en-US" dirty="0" smtClean="0"/>
          </a:p>
          <a:p>
            <a:pPr marL="0" indent="0">
              <a:buNone/>
            </a:pPr>
            <a:r>
              <a:rPr lang="en-US" dirty="0"/>
              <a:t>Motivation:</a:t>
            </a:r>
          </a:p>
          <a:p>
            <a:r>
              <a:rPr lang="en-US" dirty="0" smtClean="0"/>
              <a:t>The media are an important information source for investors and consumers. </a:t>
            </a:r>
          </a:p>
          <a:p>
            <a:r>
              <a:rPr lang="en-US" dirty="0" smtClean="0"/>
              <a:t>A frequently made claim is that the media tends to sensationalize news. This could occur either by "hyping" good news, or by emphasizing negative news. </a:t>
            </a:r>
          </a:p>
          <a:p>
            <a:r>
              <a:rPr lang="en-US" dirty="0" err="1" smtClean="0"/>
              <a:t>García</a:t>
            </a:r>
            <a:r>
              <a:rPr lang="en-US" dirty="0" smtClean="0"/>
              <a:t> (2014) analyzes the content of particular columns from the New York Times and the Wall Street Journal in relation to prior day Dow Jones Industrial Average returns.</a:t>
            </a:r>
          </a:p>
          <a:p>
            <a:endParaRPr lang="en-US" dirty="0"/>
          </a:p>
          <a:p>
            <a:pPr marL="0" indent="0">
              <a:buNone/>
            </a:pPr>
            <a:r>
              <a:rPr lang="en-US" dirty="0"/>
              <a:t>Research Question:</a:t>
            </a:r>
          </a:p>
          <a:p>
            <a:pPr lvl="0"/>
            <a:r>
              <a:rPr lang="en-US" dirty="0" smtClean="0">
                <a:solidFill>
                  <a:prstClr val="black"/>
                </a:solidFill>
              </a:rPr>
              <a:t>How does the media report on macroeconomic news announcements?</a:t>
            </a:r>
          </a:p>
          <a:p>
            <a:pPr lvl="0"/>
            <a:r>
              <a:rPr lang="en-US" dirty="0" smtClean="0"/>
              <a:t>In particular, what is the relationship between the content of </a:t>
            </a:r>
            <a:r>
              <a:rPr lang="en-US" dirty="0" smtClean="0">
                <a:solidFill>
                  <a:prstClr val="black"/>
                </a:solidFill>
              </a:rPr>
              <a:t>macroeconomic news announcements  such as unemployment or GDP change news </a:t>
            </a:r>
            <a:r>
              <a:rPr lang="en-US" dirty="0" smtClean="0"/>
              <a:t>and subsequent media coverage?</a:t>
            </a:r>
          </a:p>
          <a:p>
            <a:pPr marL="0" indent="0">
              <a:buNone/>
            </a:pPr>
            <a:endParaRPr lang="en-US" dirty="0"/>
          </a:p>
          <a:p>
            <a:pPr marL="0" indent="0">
              <a:buNone/>
            </a:pPr>
            <a:r>
              <a:rPr lang="en-US" dirty="0"/>
              <a:t>Data: </a:t>
            </a:r>
            <a:r>
              <a:rPr lang="en-US" dirty="0" smtClean="0"/>
              <a:t>Media and firm-level data (access provided). </a:t>
            </a:r>
            <a:endParaRPr lang="en-US" dirty="0"/>
          </a:p>
          <a:p>
            <a:pPr marL="0" indent="0">
              <a:buNone/>
            </a:pPr>
            <a:r>
              <a:rPr lang="en-US" dirty="0"/>
              <a:t>Requirements</a:t>
            </a:r>
            <a:r>
              <a:rPr lang="en-US" dirty="0" smtClean="0"/>
              <a:t>: Knowledge and/or willingness to acquire knowledge about textual analysis. Knowledge on </a:t>
            </a:r>
            <a:r>
              <a:rPr lang="en-US" dirty="0" err="1" smtClean="0"/>
              <a:t>Stata</a:t>
            </a:r>
            <a:r>
              <a:rPr lang="en-US" dirty="0" smtClean="0"/>
              <a:t>.</a:t>
            </a:r>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15</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2744613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 Remarks</a:t>
            </a:r>
            <a:endParaRPr lang="en-US" dirty="0"/>
          </a:p>
        </p:txBody>
      </p:sp>
      <p:sp>
        <p:nvSpPr>
          <p:cNvPr id="3" name="Content Placeholder 2"/>
          <p:cNvSpPr>
            <a:spLocks noGrp="1"/>
          </p:cNvSpPr>
          <p:nvPr>
            <p:ph idx="1"/>
          </p:nvPr>
        </p:nvSpPr>
        <p:spPr/>
        <p:txBody>
          <a:bodyPr/>
          <a:lstStyle/>
          <a:p>
            <a:r>
              <a:rPr lang="en-US" dirty="0"/>
              <a:t>Visit our website (</a:t>
            </a:r>
            <a:r>
              <a:rPr lang="en-US" dirty="0">
                <a:hlinkClick r:id="rId2"/>
              </a:rPr>
              <a:t>http://intfin.bwl.uni-mannheim.de</a:t>
            </a:r>
            <a:r>
              <a:rPr lang="en-US" dirty="0" smtClean="0">
                <a:hlinkClick r:id="rId2"/>
              </a:rPr>
              <a:t>/</a:t>
            </a:r>
            <a:r>
              <a:rPr lang="en-US" dirty="0" smtClean="0"/>
              <a:t>). There you will find a detailed description of every topic.</a:t>
            </a:r>
            <a:endParaRPr lang="en-US" dirty="0"/>
          </a:p>
          <a:p>
            <a:r>
              <a:rPr lang="en-US" dirty="0" smtClean="0"/>
              <a:t>Pay </a:t>
            </a:r>
            <a:r>
              <a:rPr lang="en-US" dirty="0"/>
              <a:t>attention to the deadlines </a:t>
            </a:r>
            <a:r>
              <a:rPr lang="en-US" dirty="0" smtClean="0"/>
              <a:t>(submission of priority list).</a:t>
            </a:r>
            <a:endParaRPr lang="en-US" dirty="0"/>
          </a:p>
          <a:p>
            <a:r>
              <a:rPr lang="en-US" dirty="0" smtClean="0"/>
              <a:t>Apply </a:t>
            </a:r>
            <a:r>
              <a:rPr lang="en-US" dirty="0"/>
              <a:t>only for topics you really want to work </a:t>
            </a:r>
            <a:r>
              <a:rPr lang="en-US" dirty="0" smtClean="0"/>
              <a:t>on.</a:t>
            </a:r>
            <a:endParaRPr lang="en-US" dirty="0"/>
          </a:p>
          <a:p>
            <a:r>
              <a:rPr lang="en-US" dirty="0" smtClean="0"/>
              <a:t>In </a:t>
            </a:r>
            <a:r>
              <a:rPr lang="en-US" dirty="0"/>
              <a:t>case of questions, do not hesitate to contact </a:t>
            </a:r>
            <a:r>
              <a:rPr lang="en-US" dirty="0" smtClean="0"/>
              <a:t>us.</a:t>
            </a:r>
            <a:endParaRPr lang="en-US" dirty="0"/>
          </a:p>
          <a:p>
            <a:pPr lvl="1"/>
            <a:r>
              <a:rPr lang="en-US" dirty="0" err="1" smtClean="0"/>
              <a:t>Florens</a:t>
            </a:r>
            <a:r>
              <a:rPr lang="en-US" dirty="0" smtClean="0"/>
              <a:t> </a:t>
            </a:r>
            <a:r>
              <a:rPr lang="en-US" dirty="0" err="1" smtClean="0"/>
              <a:t>Focke</a:t>
            </a:r>
            <a:r>
              <a:rPr lang="en-US" dirty="0" smtClean="0"/>
              <a:t>: </a:t>
            </a:r>
            <a:r>
              <a:rPr lang="en-US" dirty="0" smtClean="0">
                <a:hlinkClick r:id="rId3"/>
              </a:rPr>
              <a:t>florens.focke@gess.uni-mannheim.de</a:t>
            </a:r>
            <a:endParaRPr lang="en-US" dirty="0"/>
          </a:p>
          <a:p>
            <a:pPr lvl="1"/>
            <a:r>
              <a:rPr lang="en-US" dirty="0" smtClean="0"/>
              <a:t>Lena </a:t>
            </a:r>
            <a:r>
              <a:rPr lang="en-US" dirty="0" err="1" smtClean="0"/>
              <a:t>Jaroszek</a:t>
            </a:r>
            <a:r>
              <a:rPr lang="en-US" dirty="0" smtClean="0"/>
              <a:t>: </a:t>
            </a:r>
            <a:r>
              <a:rPr lang="en-US" dirty="0" smtClean="0">
                <a:hlinkClick r:id="rId4"/>
              </a:rPr>
              <a:t>jaroszek@bwl.uni-mannheim.de</a:t>
            </a:r>
            <a:r>
              <a:rPr lang="en-US" dirty="0" smtClean="0"/>
              <a:t> </a:t>
            </a:r>
          </a:p>
          <a:p>
            <a:pPr lvl="1"/>
            <a:r>
              <a:rPr lang="en-US" dirty="0" err="1" smtClean="0"/>
              <a:t>Anja</a:t>
            </a:r>
            <a:r>
              <a:rPr lang="en-US" dirty="0" smtClean="0"/>
              <a:t> </a:t>
            </a:r>
            <a:r>
              <a:rPr lang="en-US" dirty="0" err="1" smtClean="0"/>
              <a:t>Kunzmann</a:t>
            </a:r>
            <a:r>
              <a:rPr lang="en-US" dirty="0" smtClean="0"/>
              <a:t>: </a:t>
            </a:r>
            <a:r>
              <a:rPr lang="en-US" dirty="0" smtClean="0">
                <a:hlinkClick r:id="rId5"/>
              </a:rPr>
              <a:t>kunzmann@bwl.uni-mannheim.de </a:t>
            </a:r>
            <a:endParaRPr lang="en-US" dirty="0" smtClean="0"/>
          </a:p>
          <a:p>
            <a:pPr lvl="1"/>
            <a:r>
              <a:rPr lang="en-US" dirty="0" smtClean="0"/>
              <a:t>Pavel </a:t>
            </a:r>
            <a:r>
              <a:rPr lang="en-US" dirty="0" err="1" smtClean="0"/>
              <a:t>Lesnevski</a:t>
            </a:r>
            <a:r>
              <a:rPr lang="en-US" dirty="0" smtClean="0"/>
              <a:t>: </a:t>
            </a:r>
            <a:r>
              <a:rPr lang="en-US" dirty="0" smtClean="0">
                <a:hlinkClick r:id="rId6"/>
              </a:rPr>
              <a:t>plesnevs@mail.uni-mannheim.de</a:t>
            </a:r>
            <a:r>
              <a:rPr lang="en-US" dirty="0" smtClean="0"/>
              <a:t>  </a:t>
            </a:r>
          </a:p>
          <a:p>
            <a:pPr lvl="1"/>
            <a:r>
              <a:rPr lang="en-US" dirty="0" smtClean="0"/>
              <a:t>Michael </a:t>
            </a:r>
            <a:r>
              <a:rPr lang="en-US" dirty="0" err="1"/>
              <a:t>Ungeheuer</a:t>
            </a:r>
            <a:r>
              <a:rPr lang="en-US" dirty="0"/>
              <a:t>: </a:t>
            </a:r>
            <a:r>
              <a:rPr lang="en-US" dirty="0" smtClean="0">
                <a:hlinkClick r:id="rId7"/>
              </a:rPr>
              <a:t>ungeheuer@bwl.uni-mannheim.de</a:t>
            </a:r>
            <a:r>
              <a:rPr lang="en-US" dirty="0" smtClean="0"/>
              <a:t> </a:t>
            </a:r>
            <a:endParaRPr lang="en-US" dirty="0"/>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16</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1963677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prerequisites?</a:t>
            </a:r>
            <a:endParaRPr lang="en-US" dirty="0"/>
          </a:p>
        </p:txBody>
      </p:sp>
      <p:sp>
        <p:nvSpPr>
          <p:cNvPr id="3" name="Content Placeholder 2"/>
          <p:cNvSpPr>
            <a:spLocks noGrp="1"/>
          </p:cNvSpPr>
          <p:nvPr>
            <p:ph idx="1"/>
          </p:nvPr>
        </p:nvSpPr>
        <p:spPr/>
        <p:txBody>
          <a:bodyPr>
            <a:normAutofit/>
          </a:bodyPr>
          <a:lstStyle/>
          <a:p>
            <a:r>
              <a:rPr lang="en-US" dirty="0"/>
              <a:t>You are a master </a:t>
            </a:r>
            <a:r>
              <a:rPr lang="en-US" dirty="0" smtClean="0"/>
              <a:t>student.</a:t>
            </a:r>
            <a:endParaRPr lang="en-US" dirty="0"/>
          </a:p>
          <a:p>
            <a:r>
              <a:rPr lang="en-US" dirty="0"/>
              <a:t>You </a:t>
            </a:r>
            <a:r>
              <a:rPr lang="en-US" dirty="0" smtClean="0"/>
              <a:t>must have </a:t>
            </a:r>
            <a:r>
              <a:rPr lang="en-US" dirty="0"/>
              <a:t>successfully completed a seminar at one of the finance chairs </a:t>
            </a:r>
            <a:r>
              <a:rPr lang="en-US" dirty="0" smtClean="0"/>
              <a:t>(Albrecht, </a:t>
            </a:r>
            <a:r>
              <a:rPr lang="en-US" dirty="0" err="1" smtClean="0"/>
              <a:t>Bühler</a:t>
            </a:r>
            <a:r>
              <a:rPr lang="en-US" dirty="0" smtClean="0"/>
              <a:t>, </a:t>
            </a:r>
            <a:r>
              <a:rPr lang="en-US" dirty="0" err="1" smtClean="0"/>
              <a:t>Maug</a:t>
            </a:r>
            <a:r>
              <a:rPr lang="en-US" dirty="0"/>
              <a:t>, </a:t>
            </a:r>
            <a:r>
              <a:rPr lang="en-US" dirty="0" err="1" smtClean="0"/>
              <a:t>Niessen</a:t>
            </a:r>
            <a:r>
              <a:rPr lang="en-US" dirty="0" smtClean="0"/>
              <a:t>-Ruenzi, Ruenzi</a:t>
            </a:r>
            <a:r>
              <a:rPr lang="en-US" dirty="0"/>
              <a:t>, </a:t>
            </a:r>
            <a:r>
              <a:rPr lang="en-US" dirty="0" err="1" smtClean="0"/>
              <a:t>Schmid</a:t>
            </a:r>
            <a:r>
              <a:rPr lang="en-US" dirty="0" smtClean="0"/>
              <a:t>, </a:t>
            </a:r>
            <a:r>
              <a:rPr lang="en-US" dirty="0" err="1" smtClean="0"/>
              <a:t>Terberger</a:t>
            </a:r>
            <a:r>
              <a:rPr lang="en-US" dirty="0"/>
              <a:t>, </a:t>
            </a:r>
            <a:r>
              <a:rPr lang="en-US" dirty="0" err="1" smtClean="0"/>
              <a:t>Theissen</a:t>
            </a:r>
            <a:r>
              <a:rPr lang="en-US" dirty="0"/>
              <a:t>, </a:t>
            </a:r>
            <a:r>
              <a:rPr lang="en-US" dirty="0" smtClean="0"/>
              <a:t>Weber).</a:t>
            </a:r>
            <a:endParaRPr lang="en-US" dirty="0"/>
          </a:p>
          <a:p>
            <a:r>
              <a:rPr lang="en-US" dirty="0" smtClean="0"/>
              <a:t>Some knowledge of statistics and econometrics is useful and participants should be motivated to undertake empirical work. </a:t>
            </a:r>
          </a:p>
          <a:p>
            <a:r>
              <a:rPr lang="en-US" dirty="0" smtClean="0"/>
              <a:t>You </a:t>
            </a:r>
            <a:r>
              <a:rPr lang="en-US" dirty="0"/>
              <a:t>are available in the time period from </a:t>
            </a:r>
            <a:r>
              <a:rPr lang="en-US" dirty="0" smtClean="0"/>
              <a:t>March to July.</a:t>
            </a:r>
            <a:endParaRPr lang="en-US" dirty="0"/>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2</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187728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a:t>
            </a:r>
            <a:endParaRPr lang="en-US" dirty="0"/>
          </a:p>
        </p:txBody>
      </p:sp>
      <p:sp>
        <p:nvSpPr>
          <p:cNvPr id="3" name="Content Placeholder 2"/>
          <p:cNvSpPr>
            <a:spLocks noGrp="1"/>
          </p:cNvSpPr>
          <p:nvPr>
            <p:ph idx="1"/>
          </p:nvPr>
        </p:nvSpPr>
        <p:spPr/>
        <p:txBody>
          <a:bodyPr>
            <a:normAutofit/>
          </a:bodyPr>
          <a:lstStyle/>
          <a:p>
            <a:r>
              <a:rPr lang="en-US" dirty="0" smtClean="0"/>
              <a:t>Friday</a:t>
            </a:r>
            <a:r>
              <a:rPr lang="en-US" dirty="0"/>
              <a:t>, </a:t>
            </a:r>
            <a:r>
              <a:rPr lang="en-US" dirty="0" smtClean="0"/>
              <a:t>February 27: </a:t>
            </a:r>
            <a:r>
              <a:rPr lang="en-US" dirty="0"/>
              <a:t>Topics </a:t>
            </a:r>
            <a:r>
              <a:rPr lang="en-US" dirty="0" smtClean="0"/>
              <a:t>announcement</a:t>
            </a:r>
            <a:endParaRPr lang="en-US" dirty="0"/>
          </a:p>
          <a:p>
            <a:r>
              <a:rPr lang="en-US" dirty="0"/>
              <a:t>Wednesday, </a:t>
            </a:r>
            <a:r>
              <a:rPr lang="en-US" dirty="0" smtClean="0"/>
              <a:t>March 4: </a:t>
            </a:r>
            <a:r>
              <a:rPr lang="en-US" dirty="0"/>
              <a:t>Topics </a:t>
            </a:r>
            <a:r>
              <a:rPr lang="en-US" dirty="0" smtClean="0"/>
              <a:t>presentation</a:t>
            </a:r>
            <a:endParaRPr lang="en-US" dirty="0"/>
          </a:p>
          <a:p>
            <a:r>
              <a:rPr lang="en-US" b="1" dirty="0" smtClean="0"/>
              <a:t>Monday, March 16- </a:t>
            </a:r>
            <a:r>
              <a:rPr lang="en-US" b="1" dirty="0"/>
              <a:t>Friday, </a:t>
            </a:r>
            <a:r>
              <a:rPr lang="en-US" b="1" dirty="0" smtClean="0"/>
              <a:t>March 20: </a:t>
            </a:r>
            <a:r>
              <a:rPr lang="en-US" b="1" dirty="0"/>
              <a:t>Submission of priority </a:t>
            </a:r>
            <a:r>
              <a:rPr lang="en-US" b="1" dirty="0" smtClean="0"/>
              <a:t>list</a:t>
            </a:r>
          </a:p>
          <a:p>
            <a:r>
              <a:rPr lang="en-US" dirty="0" smtClean="0"/>
              <a:t>Wednesday</a:t>
            </a:r>
            <a:r>
              <a:rPr lang="en-US" dirty="0" smtClean="0"/>
              <a:t>, March 25: </a:t>
            </a:r>
            <a:r>
              <a:rPr lang="en-US" dirty="0"/>
              <a:t>Topics allocation </a:t>
            </a:r>
            <a:r>
              <a:rPr lang="en-US" dirty="0" smtClean="0"/>
              <a:t>announcement</a:t>
            </a:r>
            <a:endParaRPr lang="en-US" dirty="0"/>
          </a:p>
          <a:p>
            <a:r>
              <a:rPr lang="en-US" dirty="0"/>
              <a:t>Wednesday, </a:t>
            </a:r>
            <a:r>
              <a:rPr lang="en-US" dirty="0" smtClean="0"/>
              <a:t>March 25 - </a:t>
            </a:r>
            <a:r>
              <a:rPr lang="en-US" dirty="0"/>
              <a:t>Tuesday, </a:t>
            </a:r>
            <a:r>
              <a:rPr lang="en-US" dirty="0" smtClean="0"/>
              <a:t>March 31: </a:t>
            </a:r>
            <a:r>
              <a:rPr lang="en-US" dirty="0"/>
              <a:t>Registration period </a:t>
            </a:r>
          </a:p>
          <a:p>
            <a:r>
              <a:rPr lang="en-US" b="1" dirty="0"/>
              <a:t>Tuesday, </a:t>
            </a:r>
            <a:r>
              <a:rPr lang="en-US" b="1" dirty="0" smtClean="0"/>
              <a:t>March 31 : </a:t>
            </a:r>
            <a:r>
              <a:rPr lang="en-US" b="1" dirty="0"/>
              <a:t>Starting date </a:t>
            </a:r>
            <a:endParaRPr lang="en-US" b="1" dirty="0" smtClean="0"/>
          </a:p>
          <a:p>
            <a:r>
              <a:rPr lang="en-US" dirty="0" smtClean="0"/>
              <a:t>Mid May: 1</a:t>
            </a:r>
            <a:r>
              <a:rPr lang="en-US" baseline="30000" dirty="0" smtClean="0"/>
              <a:t>st</a:t>
            </a:r>
            <a:r>
              <a:rPr lang="en-US" dirty="0" smtClean="0"/>
              <a:t> colloquium</a:t>
            </a:r>
          </a:p>
          <a:p>
            <a:r>
              <a:rPr lang="en-US" dirty="0" smtClean="0"/>
              <a:t>Mid June: 2</a:t>
            </a:r>
            <a:r>
              <a:rPr lang="en-US" baseline="30000" dirty="0" smtClean="0"/>
              <a:t>nd</a:t>
            </a:r>
            <a:r>
              <a:rPr lang="en-US" dirty="0" smtClean="0"/>
              <a:t> colloquium</a:t>
            </a:r>
          </a:p>
          <a:p>
            <a:r>
              <a:rPr lang="en-US" b="1" dirty="0" smtClean="0"/>
              <a:t>Friday</a:t>
            </a:r>
            <a:r>
              <a:rPr lang="en-US" b="1" dirty="0"/>
              <a:t>, </a:t>
            </a:r>
            <a:r>
              <a:rPr lang="en-US" b="1" dirty="0" smtClean="0"/>
              <a:t>July 31, </a:t>
            </a:r>
            <a:r>
              <a:rPr lang="en-US" b="1" dirty="0"/>
              <a:t>12pm (noon): Submission of master </a:t>
            </a:r>
            <a:r>
              <a:rPr lang="en-US" b="1" dirty="0" smtClean="0"/>
              <a:t>thesis</a:t>
            </a:r>
            <a:endParaRPr lang="en-US" b="1" dirty="0"/>
          </a:p>
          <a:p>
            <a:endParaRPr lang="en-US" dirty="0"/>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3</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193305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Colloquia</a:t>
            </a:r>
            <a:endParaRPr lang="en-US" dirty="0"/>
          </a:p>
        </p:txBody>
      </p:sp>
      <p:sp>
        <p:nvSpPr>
          <p:cNvPr id="3" name="Content Placeholder 2"/>
          <p:cNvSpPr>
            <a:spLocks noGrp="1"/>
          </p:cNvSpPr>
          <p:nvPr>
            <p:ph idx="1"/>
          </p:nvPr>
        </p:nvSpPr>
        <p:spPr/>
        <p:txBody>
          <a:bodyPr/>
          <a:lstStyle/>
          <a:p>
            <a:r>
              <a:rPr lang="en-US" dirty="0"/>
              <a:t>There will be </a:t>
            </a:r>
            <a:r>
              <a:rPr lang="en-US" dirty="0" smtClean="0"/>
              <a:t>two block seminars approximately two months and three months after the starting date, respectively.</a:t>
            </a:r>
          </a:p>
          <a:p>
            <a:r>
              <a:rPr lang="en-US" dirty="0" smtClean="0"/>
              <a:t>The block seminars provide a platform to discuss the structure of your thesis, present (first) empirical results, raise questions, </a:t>
            </a:r>
            <a:r>
              <a:rPr lang="en-US" dirty="0"/>
              <a:t>and to further stimulate </a:t>
            </a:r>
            <a:r>
              <a:rPr lang="en-US" dirty="0" smtClean="0"/>
              <a:t>your research.</a:t>
            </a:r>
          </a:p>
          <a:p>
            <a:r>
              <a:rPr lang="en-US" dirty="0" smtClean="0"/>
              <a:t>The colloquia are not graded.</a:t>
            </a:r>
            <a:endParaRPr lang="en-US" dirty="0"/>
          </a:p>
          <a:p>
            <a:r>
              <a:rPr lang="en-US" dirty="0"/>
              <a:t>Participation </a:t>
            </a:r>
            <a:r>
              <a:rPr lang="en-US" dirty="0" smtClean="0"/>
              <a:t>in the block seminars is </a:t>
            </a:r>
            <a:r>
              <a:rPr lang="en-US" dirty="0"/>
              <a:t>mandatory for all </a:t>
            </a:r>
            <a:r>
              <a:rPr lang="en-US" dirty="0" smtClean="0"/>
              <a:t>students.</a:t>
            </a:r>
            <a:endParaRPr lang="en-US" dirty="0"/>
          </a:p>
          <a:p>
            <a:endParaRPr lang="en-US" dirty="0"/>
          </a:p>
        </p:txBody>
      </p:sp>
      <p:sp>
        <p:nvSpPr>
          <p:cNvPr id="4" name="Slide Number Placeholder 3"/>
          <p:cNvSpPr>
            <a:spLocks noGrp="1"/>
          </p:cNvSpPr>
          <p:nvPr>
            <p:ph type="sldNum" sz="quarter" idx="12"/>
          </p:nvPr>
        </p:nvSpPr>
        <p:spPr/>
        <p:txBody>
          <a:bodyPr/>
          <a:lstStyle/>
          <a:p>
            <a:fld id="{DEED8D61-E8B6-E041-9D61-71A033DF76C2}"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Chair of International Finance</a:t>
            </a:r>
            <a:endParaRPr lang="en-US" dirty="0"/>
          </a:p>
        </p:txBody>
      </p:sp>
    </p:spTree>
    <p:extLst>
      <p:ext uri="{BB962C8B-B14F-4D97-AF65-F5344CB8AC3E}">
        <p14:creationId xmlns="" xmlns:p14="http://schemas.microsoft.com/office/powerpoint/2010/main" val="1659612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to apply?</a:t>
            </a:r>
            <a:endParaRPr lang="en-US"/>
          </a:p>
        </p:txBody>
      </p:sp>
      <p:sp>
        <p:nvSpPr>
          <p:cNvPr id="3" name="Content Placeholder 2"/>
          <p:cNvSpPr>
            <a:spLocks noGrp="1"/>
          </p:cNvSpPr>
          <p:nvPr>
            <p:ph idx="1"/>
          </p:nvPr>
        </p:nvSpPr>
        <p:spPr/>
        <p:txBody>
          <a:bodyPr/>
          <a:lstStyle/>
          <a:p>
            <a:r>
              <a:rPr lang="en-US" dirty="0" smtClean="0"/>
              <a:t>Submit your priority list online (</a:t>
            </a:r>
            <a:r>
              <a:rPr lang="en-US" dirty="0"/>
              <a:t>link on our website) .</a:t>
            </a:r>
            <a:endParaRPr lang="en-US" dirty="0" smtClean="0"/>
          </a:p>
          <a:p>
            <a:r>
              <a:rPr lang="en-US" dirty="0" smtClean="0"/>
              <a:t>You can combine topics from different chairs.</a:t>
            </a:r>
          </a:p>
          <a:p>
            <a:pPr lvl="1"/>
            <a:r>
              <a:rPr lang="en-US" dirty="0" smtClean="0"/>
              <a:t>E.g., first preference: “3</a:t>
            </a:r>
            <a:r>
              <a:rPr lang="en-US" baseline="30000" dirty="0" smtClean="0"/>
              <a:t>rd</a:t>
            </a:r>
            <a:r>
              <a:rPr lang="en-US" dirty="0" smtClean="0"/>
              <a:t> Topic, Chair of Prof. Weber”; second preference: “10</a:t>
            </a:r>
            <a:r>
              <a:rPr lang="en-US" baseline="30000" dirty="0" smtClean="0"/>
              <a:t>th</a:t>
            </a:r>
            <a:r>
              <a:rPr lang="en-US" dirty="0" smtClean="0"/>
              <a:t> Topic, Chair of Prof. </a:t>
            </a:r>
            <a:r>
              <a:rPr lang="en-US" dirty="0" err="1" smtClean="0"/>
              <a:t>Theissen</a:t>
            </a:r>
            <a:r>
              <a:rPr lang="en-US" dirty="0" smtClean="0"/>
              <a:t>”; third preference: “4</a:t>
            </a:r>
            <a:r>
              <a:rPr lang="en-US" baseline="30000" dirty="0" smtClean="0"/>
              <a:t>th</a:t>
            </a:r>
            <a:r>
              <a:rPr lang="en-US" dirty="0" smtClean="0"/>
              <a:t> Topic, Chair of Prof. </a:t>
            </a:r>
            <a:r>
              <a:rPr lang="en-US" dirty="0" err="1" smtClean="0"/>
              <a:t>Ruenzi</a:t>
            </a:r>
            <a:r>
              <a:rPr lang="en-US" dirty="0" smtClean="0"/>
              <a:t>”</a:t>
            </a:r>
          </a:p>
          <a:p>
            <a:r>
              <a:rPr lang="en-US" dirty="0" smtClean="0"/>
              <a:t>Please only choose topics you are really willing to work on.</a:t>
            </a:r>
          </a:p>
          <a:p>
            <a:r>
              <a:rPr lang="en-US" dirty="0" smtClean="0"/>
              <a:t>The allocation of topics is based on the grade in the finance seminar.</a:t>
            </a:r>
          </a:p>
        </p:txBody>
      </p:sp>
      <p:sp>
        <p:nvSpPr>
          <p:cNvPr id="4" name="Slide Number Placeholder 3"/>
          <p:cNvSpPr>
            <a:spLocks noGrp="1"/>
          </p:cNvSpPr>
          <p:nvPr>
            <p:ph type="sldNum" sz="quarter" idx="12"/>
          </p:nvPr>
        </p:nvSpPr>
        <p:spPr/>
        <p:txBody>
          <a:bodyPr/>
          <a:lstStyle/>
          <a:p>
            <a:fld id="{DEED8D61-E8B6-E041-9D61-71A033DF76C2}"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Chair of International Finance</a:t>
            </a:r>
            <a:endParaRPr lang="en-US"/>
          </a:p>
        </p:txBody>
      </p:sp>
    </p:spTree>
    <p:extLst>
      <p:ext uri="{BB962C8B-B14F-4D97-AF65-F5344CB8AC3E}">
        <p14:creationId xmlns="" xmlns:p14="http://schemas.microsoft.com/office/powerpoint/2010/main" val="3004160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do we grade?</a:t>
            </a:r>
            <a:endParaRPr lang="en-US"/>
          </a:p>
        </p:txBody>
      </p:sp>
      <p:sp>
        <p:nvSpPr>
          <p:cNvPr id="3" name="Content Placeholder 2"/>
          <p:cNvSpPr>
            <a:spLocks noGrp="1"/>
          </p:cNvSpPr>
          <p:nvPr>
            <p:ph idx="1"/>
          </p:nvPr>
        </p:nvSpPr>
        <p:spPr/>
        <p:txBody>
          <a:bodyPr/>
          <a:lstStyle/>
          <a:p>
            <a:r>
              <a:rPr lang="en-US" dirty="0"/>
              <a:t>Supervision of </a:t>
            </a:r>
            <a:r>
              <a:rPr lang="en-US" dirty="0" smtClean="0"/>
              <a:t>the thesis </a:t>
            </a:r>
            <a:r>
              <a:rPr lang="en-US" dirty="0"/>
              <a:t>by </a:t>
            </a:r>
            <a:r>
              <a:rPr lang="en-US" dirty="0" smtClean="0"/>
              <a:t>Prof. </a:t>
            </a:r>
            <a:r>
              <a:rPr lang="en-US" dirty="0" err="1" smtClean="0"/>
              <a:t>Ruenzi</a:t>
            </a:r>
            <a:r>
              <a:rPr lang="en-US" dirty="0" smtClean="0"/>
              <a:t> and the assigned advisor.</a:t>
            </a:r>
          </a:p>
          <a:p>
            <a:r>
              <a:rPr lang="en-US" dirty="0" smtClean="0"/>
              <a:t>100% paper</a:t>
            </a:r>
          </a:p>
          <a:p>
            <a:r>
              <a:rPr lang="en-US" dirty="0"/>
              <a:t>The </a:t>
            </a:r>
            <a:r>
              <a:rPr lang="en-US" dirty="0" smtClean="0"/>
              <a:t>colloquia are </a:t>
            </a:r>
            <a:r>
              <a:rPr lang="en-US" dirty="0"/>
              <a:t>not graded.</a:t>
            </a:r>
          </a:p>
          <a:p>
            <a:r>
              <a:rPr lang="en-US" dirty="0" smtClean="0"/>
              <a:t>Plagiarism: no excuse policy</a:t>
            </a:r>
          </a:p>
          <a:p>
            <a:endParaRPr lang="en-US" dirty="0"/>
          </a:p>
        </p:txBody>
      </p:sp>
      <p:sp>
        <p:nvSpPr>
          <p:cNvPr id="4" name="Slide Number Placeholder 3"/>
          <p:cNvSpPr>
            <a:spLocks noGrp="1"/>
          </p:cNvSpPr>
          <p:nvPr>
            <p:ph type="sldNum" sz="quarter" idx="12"/>
          </p:nvPr>
        </p:nvSpPr>
        <p:spPr/>
        <p:txBody>
          <a:bodyPr/>
          <a:lstStyle/>
          <a:p>
            <a:fld id="{DEED8D61-E8B6-E041-9D61-71A033DF76C2}"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Chair of International Finance</a:t>
            </a:r>
            <a:endParaRPr lang="en-US"/>
          </a:p>
        </p:txBody>
      </p:sp>
    </p:spTree>
    <p:extLst>
      <p:ext uri="{BB962C8B-B14F-4D97-AF65-F5344CB8AC3E}">
        <p14:creationId xmlns="" xmlns:p14="http://schemas.microsoft.com/office/powerpoint/2010/main" val="189221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should your thesis look like?</a:t>
            </a:r>
            <a:endParaRPr lang="en-US" dirty="0"/>
          </a:p>
        </p:txBody>
      </p:sp>
      <p:sp>
        <p:nvSpPr>
          <p:cNvPr id="3" name="Content Placeholder 2"/>
          <p:cNvSpPr>
            <a:spLocks noGrp="1"/>
          </p:cNvSpPr>
          <p:nvPr>
            <p:ph idx="1"/>
          </p:nvPr>
        </p:nvSpPr>
        <p:spPr/>
        <p:txBody>
          <a:bodyPr/>
          <a:lstStyle/>
          <a:p>
            <a:r>
              <a:rPr lang="en-US" dirty="0" smtClean="0"/>
              <a:t>~50 pages (without appendix)</a:t>
            </a:r>
            <a:endParaRPr lang="en-US" dirty="0"/>
          </a:p>
          <a:p>
            <a:r>
              <a:rPr lang="en-US" dirty="0" smtClean="0"/>
              <a:t>Language</a:t>
            </a:r>
            <a:r>
              <a:rPr lang="en-US" dirty="0"/>
              <a:t>: </a:t>
            </a:r>
            <a:r>
              <a:rPr lang="en-US" dirty="0" smtClean="0"/>
              <a:t>English</a:t>
            </a:r>
          </a:p>
          <a:p>
            <a:r>
              <a:rPr lang="en-US" dirty="0"/>
              <a:t>Detailed formal requirements: see </a:t>
            </a:r>
            <a:r>
              <a:rPr lang="en-US" dirty="0" smtClean="0"/>
              <a:t>the guidelines provided on our website.</a:t>
            </a:r>
            <a:endParaRPr lang="en-US" dirty="0"/>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7</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425796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R1: Investors' FEARS and the Reaction of the Stock Market </a:t>
            </a:r>
            <a:endParaRPr lang="en-US" sz="2400" b="1" dirty="0"/>
          </a:p>
        </p:txBody>
      </p:sp>
      <p:sp>
        <p:nvSpPr>
          <p:cNvPr id="3" name="Content Placeholder 2"/>
          <p:cNvSpPr>
            <a:spLocks noGrp="1"/>
          </p:cNvSpPr>
          <p:nvPr>
            <p:ph idx="1"/>
          </p:nvPr>
        </p:nvSpPr>
        <p:spPr>
          <a:xfrm>
            <a:off x="549081" y="829097"/>
            <a:ext cx="9619774" cy="5919881"/>
          </a:xfrm>
        </p:spPr>
        <p:txBody>
          <a:bodyPr>
            <a:noAutofit/>
          </a:bodyPr>
          <a:lstStyle/>
          <a:p>
            <a:r>
              <a:rPr lang="en-US" sz="1600" dirty="0" smtClean="0"/>
              <a:t>Advisor: </a:t>
            </a:r>
            <a:r>
              <a:rPr lang="en-US" sz="1600" dirty="0" err="1" smtClean="0"/>
              <a:t>Anja</a:t>
            </a:r>
            <a:r>
              <a:rPr lang="en-US" sz="1600" dirty="0" smtClean="0"/>
              <a:t> </a:t>
            </a:r>
            <a:r>
              <a:rPr lang="en-US" sz="1600" dirty="0" err="1" smtClean="0"/>
              <a:t>Kunzmann</a:t>
            </a:r>
            <a:endParaRPr lang="en-US" sz="1600" dirty="0" smtClean="0"/>
          </a:p>
          <a:p>
            <a:r>
              <a:rPr lang="en-US" sz="1600" dirty="0" smtClean="0"/>
              <a:t>Empirical topic</a:t>
            </a:r>
            <a:endParaRPr lang="en-US" sz="1600" dirty="0"/>
          </a:p>
          <a:p>
            <a:endParaRPr lang="en-US" sz="1600" dirty="0" smtClean="0"/>
          </a:p>
          <a:p>
            <a:pPr marL="0" indent="0">
              <a:buNone/>
            </a:pPr>
            <a:r>
              <a:rPr lang="en-US" sz="1600" dirty="0"/>
              <a:t>Motivation:</a:t>
            </a:r>
          </a:p>
          <a:p>
            <a:r>
              <a:rPr lang="en-US" sz="1600" dirty="0" smtClean="0"/>
              <a:t>In classical finance theory, mispricing induced by investor sentiment is assumed to be corrected for by rational arbitrageurs.</a:t>
            </a:r>
          </a:p>
          <a:p>
            <a:r>
              <a:rPr lang="en-US" sz="1600" dirty="0" smtClean="0"/>
              <a:t>However, if these rational arbitrageurs experience limits to their arbitrage opportunities (e.g. short-selling constraints), sentiment induced mispricing can persist.</a:t>
            </a:r>
          </a:p>
          <a:p>
            <a:r>
              <a:rPr lang="en-US" sz="1600" dirty="0" smtClean="0"/>
              <a:t>Researchers have used “traditional” measures for investor sentiment: market-based and survey-based.</a:t>
            </a:r>
          </a:p>
          <a:p>
            <a:r>
              <a:rPr lang="en-US" sz="1600" dirty="0" smtClean="0"/>
              <a:t>A new and more direct measure of investor sentiment can be obtained via internet search queries. </a:t>
            </a:r>
            <a:r>
              <a:rPr lang="en-US" sz="1600" dirty="0" err="1" smtClean="0"/>
              <a:t>Da</a:t>
            </a:r>
            <a:r>
              <a:rPr lang="en-US" sz="1600" dirty="0" smtClean="0"/>
              <a:t> et al. (2015) use Google search volume to create the “Financial and Economic Attitudes Revealed by Search (FEARS) Index” for investor sentiment.</a:t>
            </a:r>
          </a:p>
          <a:p>
            <a:endParaRPr lang="en-US" sz="1600" dirty="0"/>
          </a:p>
          <a:p>
            <a:pPr marL="0" indent="0">
              <a:buNone/>
            </a:pPr>
            <a:r>
              <a:rPr lang="en-US" sz="1600" dirty="0"/>
              <a:t>Research Question:</a:t>
            </a:r>
          </a:p>
          <a:p>
            <a:pPr lvl="0"/>
            <a:r>
              <a:rPr lang="en-US" sz="1600" dirty="0" smtClean="0">
                <a:solidFill>
                  <a:prstClr val="black"/>
                </a:solidFill>
              </a:rPr>
              <a:t>Is the FEARS Index able to predict stock market outcomes? </a:t>
            </a:r>
          </a:p>
          <a:p>
            <a:pPr lvl="0"/>
            <a:r>
              <a:rPr lang="en-US" sz="1600" dirty="0" smtClean="0">
                <a:solidFill>
                  <a:prstClr val="black"/>
                </a:solidFill>
              </a:rPr>
              <a:t>Does the FEARS index reliably reflect phases of high and low investor sentiment, e.g. before and after important macroeconomic events? </a:t>
            </a:r>
            <a:endParaRPr lang="en-US" sz="1600" dirty="0">
              <a:solidFill>
                <a:prstClr val="black"/>
              </a:solidFill>
            </a:endParaRPr>
          </a:p>
          <a:p>
            <a:pPr marL="0" indent="0">
              <a:buNone/>
            </a:pPr>
            <a:endParaRPr lang="en-US" sz="1600" dirty="0"/>
          </a:p>
          <a:p>
            <a:pPr marL="0" indent="0">
              <a:buNone/>
            </a:pPr>
            <a:r>
              <a:rPr lang="en-US" sz="1600" dirty="0"/>
              <a:t>Data: </a:t>
            </a:r>
            <a:r>
              <a:rPr lang="en-US" sz="1600" dirty="0" smtClean="0"/>
              <a:t>Google Trends data (partially provided).  Financial markets and firm data (access to databases provided). </a:t>
            </a:r>
            <a:endParaRPr lang="en-US" sz="1600" dirty="0"/>
          </a:p>
          <a:p>
            <a:pPr marL="0" indent="0">
              <a:buNone/>
            </a:pPr>
            <a:r>
              <a:rPr lang="en-US" sz="1600" dirty="0"/>
              <a:t>Requirements</a:t>
            </a:r>
            <a:r>
              <a:rPr lang="en-US" sz="1600" dirty="0" smtClean="0"/>
              <a:t>: Knowledge on </a:t>
            </a:r>
            <a:r>
              <a:rPr lang="en-US" sz="1600" dirty="0" err="1" smtClean="0"/>
              <a:t>Stata</a:t>
            </a:r>
            <a:r>
              <a:rPr lang="en-US" sz="1600" dirty="0" smtClean="0"/>
              <a:t>. Spending some time on collecting data from Google Trends.</a:t>
            </a:r>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8</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2403566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R2: An Empirical Analysis of Industry Attractiveness and Firm Valuations</a:t>
            </a:r>
            <a:endParaRPr lang="en-US" sz="2400" b="1" dirty="0"/>
          </a:p>
        </p:txBody>
      </p:sp>
      <p:sp>
        <p:nvSpPr>
          <p:cNvPr id="3" name="Content Placeholder 2"/>
          <p:cNvSpPr>
            <a:spLocks noGrp="1"/>
          </p:cNvSpPr>
          <p:nvPr>
            <p:ph idx="1"/>
          </p:nvPr>
        </p:nvSpPr>
        <p:spPr>
          <a:xfrm>
            <a:off x="549081" y="829097"/>
            <a:ext cx="9619774" cy="5919881"/>
          </a:xfrm>
        </p:spPr>
        <p:txBody>
          <a:bodyPr>
            <a:noAutofit/>
          </a:bodyPr>
          <a:lstStyle/>
          <a:p>
            <a:r>
              <a:rPr lang="en-US" sz="1600" dirty="0" smtClean="0"/>
              <a:t>Advisor: </a:t>
            </a:r>
            <a:r>
              <a:rPr lang="en-US" sz="1600" dirty="0" err="1" smtClean="0"/>
              <a:t>Anja</a:t>
            </a:r>
            <a:r>
              <a:rPr lang="en-US" sz="1600" dirty="0" smtClean="0"/>
              <a:t> </a:t>
            </a:r>
            <a:r>
              <a:rPr lang="en-US" sz="1600" dirty="0" err="1" smtClean="0"/>
              <a:t>Kunzmann</a:t>
            </a:r>
            <a:endParaRPr lang="en-US" sz="1600" dirty="0" smtClean="0"/>
          </a:p>
          <a:p>
            <a:r>
              <a:rPr lang="en-US" sz="1600" dirty="0" smtClean="0"/>
              <a:t>Empirical topic</a:t>
            </a:r>
            <a:endParaRPr lang="en-US" sz="1600" dirty="0"/>
          </a:p>
          <a:p>
            <a:endParaRPr lang="en-US" sz="1600" dirty="0" smtClean="0"/>
          </a:p>
          <a:p>
            <a:pPr marL="0" indent="0">
              <a:buNone/>
            </a:pPr>
            <a:r>
              <a:rPr lang="en-US" sz="1600" dirty="0"/>
              <a:t>Motivation:</a:t>
            </a:r>
          </a:p>
          <a:p>
            <a:r>
              <a:rPr lang="en-US" sz="1600" dirty="0" smtClean="0"/>
              <a:t>To simplify stock picking decisions, investors tend to categorize stocks according to common features, e.g. large-cap stocks or value stocks.</a:t>
            </a:r>
          </a:p>
          <a:p>
            <a:r>
              <a:rPr lang="en-US" sz="1600" dirty="0" smtClean="0"/>
              <a:t>Prior literature has shown that stocks from the same industry also show important commonalities. Based on these findings, </a:t>
            </a:r>
            <a:r>
              <a:rPr lang="en-US" sz="1600" dirty="0" err="1" smtClean="0"/>
              <a:t>Che</a:t>
            </a:r>
            <a:r>
              <a:rPr lang="en-US" sz="1600" dirty="0" smtClean="0"/>
              <a:t> et al. (2015) hypothesize that industry categorizations could also be used by investors.</a:t>
            </a:r>
          </a:p>
          <a:p>
            <a:r>
              <a:rPr lang="en-US" sz="1600" dirty="0" smtClean="0"/>
              <a:t>They argue that more attractive industries (measured in terms of industry profitability dispersion) receive more investor attention. Stocks from these industries will be highly demanded, which will cause an overvaluation of the stocks. </a:t>
            </a:r>
          </a:p>
          <a:p>
            <a:r>
              <a:rPr lang="en-US" sz="1600" dirty="0" smtClean="0"/>
              <a:t>Recently, new and more direct measures of investor attention have been developed (e.g. Wikipedia page counts used by </a:t>
            </a:r>
            <a:r>
              <a:rPr lang="en-US" sz="1600" dirty="0" err="1" smtClean="0"/>
              <a:t>Focke</a:t>
            </a:r>
            <a:r>
              <a:rPr lang="en-US" sz="1600" dirty="0" smtClean="0"/>
              <a:t> et al. (2015)).</a:t>
            </a:r>
          </a:p>
          <a:p>
            <a:endParaRPr lang="en-US" sz="1600" dirty="0"/>
          </a:p>
          <a:p>
            <a:pPr marL="0" indent="0">
              <a:buNone/>
            </a:pPr>
            <a:r>
              <a:rPr lang="en-US" sz="1600" dirty="0"/>
              <a:t>Research Question:</a:t>
            </a:r>
          </a:p>
          <a:p>
            <a:pPr lvl="0"/>
            <a:r>
              <a:rPr lang="en-US" sz="1600" dirty="0" smtClean="0">
                <a:solidFill>
                  <a:prstClr val="black"/>
                </a:solidFill>
              </a:rPr>
              <a:t>Is there a relationship between </a:t>
            </a:r>
            <a:r>
              <a:rPr lang="en-US" sz="1600" dirty="0" smtClean="0"/>
              <a:t>industry profitability dispersion </a:t>
            </a:r>
            <a:r>
              <a:rPr lang="en-US" sz="1600" dirty="0" smtClean="0">
                <a:solidFill>
                  <a:prstClr val="black"/>
                </a:solidFill>
              </a:rPr>
              <a:t>and the equity value of firms within the industry?</a:t>
            </a:r>
          </a:p>
          <a:p>
            <a:pPr lvl="0"/>
            <a:r>
              <a:rPr lang="en-US" sz="1600" dirty="0" smtClean="0">
                <a:solidFill>
                  <a:prstClr val="black"/>
                </a:solidFill>
              </a:rPr>
              <a:t>Does this relationship also apply to different measures of industry attractiveness?</a:t>
            </a:r>
            <a:endParaRPr lang="en-US" sz="1600" dirty="0">
              <a:solidFill>
                <a:prstClr val="black"/>
              </a:solidFill>
            </a:endParaRPr>
          </a:p>
          <a:p>
            <a:pPr marL="0" indent="0">
              <a:buNone/>
            </a:pPr>
            <a:endParaRPr lang="en-US" sz="1600" dirty="0"/>
          </a:p>
          <a:p>
            <a:pPr marL="0" indent="0">
              <a:buNone/>
            </a:pPr>
            <a:r>
              <a:rPr lang="en-US" sz="1600" dirty="0"/>
              <a:t>Data: </a:t>
            </a:r>
            <a:r>
              <a:rPr lang="en-US" sz="1600" dirty="0" smtClean="0"/>
              <a:t>Wikipedia data (will be provided).  Financial markets and firm data (access to databases provided). </a:t>
            </a:r>
            <a:endParaRPr lang="en-US" sz="1600" dirty="0"/>
          </a:p>
          <a:p>
            <a:pPr marL="0" indent="0">
              <a:buNone/>
            </a:pPr>
            <a:r>
              <a:rPr lang="en-US" sz="1600" dirty="0"/>
              <a:t>Requirements</a:t>
            </a:r>
            <a:r>
              <a:rPr lang="en-US" sz="1600" dirty="0" smtClean="0"/>
              <a:t>: Knowledge on </a:t>
            </a:r>
            <a:r>
              <a:rPr lang="en-US" sz="1600" dirty="0" err="1" smtClean="0"/>
              <a:t>Stata</a:t>
            </a:r>
            <a:r>
              <a:rPr lang="en-US" sz="1600" dirty="0" smtClean="0"/>
              <a:t>. </a:t>
            </a:r>
          </a:p>
        </p:txBody>
      </p:sp>
      <p:sp>
        <p:nvSpPr>
          <p:cNvPr id="4" name="Slide Number Placeholder 3"/>
          <p:cNvSpPr>
            <a:spLocks noGrp="1"/>
          </p:cNvSpPr>
          <p:nvPr>
            <p:ph type="sldNum" sz="quarter" idx="12"/>
          </p:nvPr>
        </p:nvSpPr>
        <p:spPr/>
        <p:txBody>
          <a:bodyPr/>
          <a:lstStyle/>
          <a:p>
            <a:fld id="{DEED8D61-E8B6-E041-9D61-71A033DF76C2}" type="slidenum">
              <a:rPr lang="en-US" noProof="0" smtClean="0"/>
              <a:pPr/>
              <a:t>9</a:t>
            </a:fld>
            <a:endParaRPr lang="en-US" noProof="0"/>
          </a:p>
        </p:txBody>
      </p:sp>
      <p:sp>
        <p:nvSpPr>
          <p:cNvPr id="5" name="Footer Placeholder 4"/>
          <p:cNvSpPr>
            <a:spLocks noGrp="1"/>
          </p:cNvSpPr>
          <p:nvPr>
            <p:ph type="ftr" sz="quarter" idx="11"/>
          </p:nvPr>
        </p:nvSpPr>
        <p:spPr/>
        <p:txBody>
          <a:bodyPr/>
          <a:lstStyle/>
          <a:p>
            <a:r>
              <a:rPr lang="en-US" noProof="0" smtClean="0"/>
              <a:t>Chair of International Finance</a:t>
            </a:r>
            <a:endParaRPr lang="en-US" noProof="0" dirty="0"/>
          </a:p>
        </p:txBody>
      </p:sp>
    </p:spTree>
    <p:extLst>
      <p:ext uri="{BB962C8B-B14F-4D97-AF65-F5344CB8AC3E}">
        <p14:creationId xmlns="" xmlns:p14="http://schemas.microsoft.com/office/powerpoint/2010/main" val="2403566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1885</Words>
  <Application>Microsoft Office PowerPoint</Application>
  <PresentationFormat>Benutzerdefiniert</PresentationFormat>
  <Paragraphs>204</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Office-Design</vt:lpstr>
      <vt:lpstr>Folie 1</vt:lpstr>
      <vt:lpstr>What are the prerequisites?</vt:lpstr>
      <vt:lpstr>Schedule</vt:lpstr>
      <vt:lpstr>Colloquia</vt:lpstr>
      <vt:lpstr>How to apply?</vt:lpstr>
      <vt:lpstr>How do we grade?</vt:lpstr>
      <vt:lpstr>How should your thesis look like?</vt:lpstr>
      <vt:lpstr>R1: Investors' FEARS and the Reaction of the Stock Market </vt:lpstr>
      <vt:lpstr>R2: An Empirical Analysis of Industry Attractiveness and Firm Valuations</vt:lpstr>
      <vt:lpstr>R3: Investor Attention and the Pricing of Earnings News</vt:lpstr>
      <vt:lpstr>R4: An Investigation of Mutual Fund Performance Using the Most Recent Factor Models  </vt:lpstr>
      <vt:lpstr>R5: The Role of Analyst Coverage in Market Efficiency and Performance of Mutual Funds </vt:lpstr>
      <vt:lpstr>R6: Improving credit card decisions by fostering self-control</vt:lpstr>
      <vt:lpstr>R7: How does the media report on earnings announcements? An empirical analysis. </vt:lpstr>
      <vt:lpstr>R8: How does the media report on macroeconomic announcements? An empirical  analysis. </vt:lpstr>
      <vt:lpstr>Final Remarks</vt:lpstr>
    </vt:vector>
  </TitlesOfParts>
  <Company>Punktsprung Agentur für Kommunikation und Gestaltung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 2004 Test Drive-Benutzer</dc:creator>
  <cp:lastModifiedBy>Florens Focke</cp:lastModifiedBy>
  <cp:revision>138</cp:revision>
  <dcterms:created xsi:type="dcterms:W3CDTF">2012-08-24T16:38:15Z</dcterms:created>
  <dcterms:modified xsi:type="dcterms:W3CDTF">2015-03-04T16:01:40Z</dcterms:modified>
</cp:coreProperties>
</file>